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481" r:id="rId5"/>
    <p:sldId id="527" r:id="rId6"/>
    <p:sldId id="528" r:id="rId7"/>
    <p:sldId id="488" r:id="rId8"/>
    <p:sldId id="516" r:id="rId9"/>
    <p:sldId id="526" r:id="rId10"/>
    <p:sldId id="489" r:id="rId11"/>
    <p:sldId id="492" r:id="rId12"/>
    <p:sldId id="529" r:id="rId13"/>
    <p:sldId id="520" r:id="rId14"/>
    <p:sldId id="519" r:id="rId15"/>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3C0F11-F07E-D74C-F738-579B964F067B}" name="Sarah Martin" initials="SM" userId="S::smartin@texasagriculture.gov::604aa6bb-3c72-42b9-9adf-0661bff4472c" providerId="AD"/>
  <p188:author id="{C9EF2562-BBC4-3427-23CC-FA16C6847ED5}" name="Sapphire King" initials="SK" userId="S::sking@texasagriculture.gov::6621ebd4-2483-4574-b5df-3adf62010ddd" providerId="AD"/>
  <p188:author id="{5085527E-66EB-EE9B-70F3-C7011390568E}" name="Kelli Wise" initials="KW" userId="S::kwise@texasagriculture.gov::e6297da8-a145-4fb9-95e0-94367f8b9f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6FF"/>
    <a:srgbClr val="FA4616"/>
    <a:srgbClr val="EF4B25"/>
    <a:srgbClr val="007767"/>
    <a:srgbClr val="036A38"/>
    <a:srgbClr val="721F5D"/>
    <a:srgbClr val="66B948"/>
    <a:srgbClr val="4A082E"/>
    <a:srgbClr val="A95124"/>
    <a:srgbClr val="6774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0CBA44-C696-E4BB-7E1C-7CE55D016218}" v="62" dt="2025-07-30T17:39:02.607"/>
    <p1510:client id="{8FFA7C5D-FD16-3AB3-F4B4-0F51DF534963}" v="20" dt="2025-07-29T13:34:46.861"/>
    <p1510:client id="{CEFB0B60-DFF3-54F2-09F0-8419E4AF7E3C}" v="39" dt="2025-07-29T13:29:46.9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6" d="100"/>
          <a:sy n="46" d="100"/>
        </p:scale>
        <p:origin x="540" y="44"/>
      </p:cViewPr>
      <p:guideLst>
        <p:guide orient="horz" pos="2160"/>
        <p:guide pos="386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E95359-07C2-48EE-8FB2-5CB0967914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Arial" panose="020B0604020202020204" pitchFamily="34" charset="0"/>
            </a:endParaRPr>
          </a:p>
        </p:txBody>
      </p:sp>
      <p:sp>
        <p:nvSpPr>
          <p:cNvPr id="3" name="Date Placeholder 2">
            <a:extLst>
              <a:ext uri="{FF2B5EF4-FFF2-40B4-BE49-F238E27FC236}">
                <a16:creationId xmlns:a16="http://schemas.microsoft.com/office/drawing/2014/main" id="{5F079325-D1D5-47B4-953E-4ED6911F2A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8F6ACC-AB99-43A5-A087-36730D7CF588}" type="datetimeFigureOut">
              <a:rPr lang="en-US" smtClean="0">
                <a:latin typeface="Arial" panose="020B0604020202020204" pitchFamily="34" charset="0"/>
              </a:rPr>
              <a:t>7/30/2025</a:t>
            </a:fld>
            <a:endParaRPr lang="en-US">
              <a:latin typeface="Arial" panose="020B0604020202020204" pitchFamily="34" charset="0"/>
            </a:endParaRPr>
          </a:p>
        </p:txBody>
      </p:sp>
      <p:sp>
        <p:nvSpPr>
          <p:cNvPr id="4" name="Footer Placeholder 3">
            <a:extLst>
              <a:ext uri="{FF2B5EF4-FFF2-40B4-BE49-F238E27FC236}">
                <a16:creationId xmlns:a16="http://schemas.microsoft.com/office/drawing/2014/main" id="{01EC3B75-D497-41F6-BB6E-A1A6E9F2F6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endParaRPr>
          </a:p>
        </p:txBody>
      </p:sp>
      <p:sp>
        <p:nvSpPr>
          <p:cNvPr id="5" name="Slide Number Placeholder 4">
            <a:extLst>
              <a:ext uri="{FF2B5EF4-FFF2-40B4-BE49-F238E27FC236}">
                <a16:creationId xmlns:a16="http://schemas.microsoft.com/office/drawing/2014/main" id="{606723FF-D2C0-4051-8A99-4460F9BF85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627919-DA5D-4ED2-92F4-EE585FA700D3}"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3636930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1813CEB8-A3C3-4404-9C99-EE809C10ADCA}" type="datetimeFigureOut">
              <a:rPr lang="id-ID" smtClean="0"/>
              <a:pPr/>
              <a:t>30/07/2025</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7CA3AE7D-D00C-4FD1-BFA5-ACC68E164876}" type="slidenum">
              <a:rPr lang="id-ID" smtClean="0"/>
              <a:pPr/>
              <a:t>‹#›</a:t>
            </a:fld>
            <a:endParaRPr lang="id-ID"/>
          </a:p>
        </p:txBody>
      </p:sp>
    </p:spTree>
    <p:extLst>
      <p:ext uri="{BB962C8B-B14F-4D97-AF65-F5344CB8AC3E}">
        <p14:creationId xmlns:p14="http://schemas.microsoft.com/office/powerpoint/2010/main" val="110682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4E4620-CD0B-4675-A4A1-6DD05FDD20BE}" type="slidenum">
              <a:rPr lang="en-US" smtClean="0"/>
              <a:t>1</a:t>
            </a:fld>
            <a:endParaRPr lang="en-US"/>
          </a:p>
        </p:txBody>
      </p:sp>
    </p:spTree>
    <p:extLst>
      <p:ext uri="{BB962C8B-B14F-4D97-AF65-F5344CB8AC3E}">
        <p14:creationId xmlns:p14="http://schemas.microsoft.com/office/powerpoint/2010/main" val="305772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9E638-4404-42A6-F92F-0E3A4FFD5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196C50-A79E-2C19-A85F-2E3D5FC271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F7108A-0FE0-A86B-7C4A-269E0C1101BA}"/>
              </a:ext>
            </a:extLst>
          </p:cNvPr>
          <p:cNvSpPr>
            <a:spLocks noGrp="1"/>
          </p:cNvSpPr>
          <p:nvPr>
            <p:ph type="body" idx="1"/>
          </p:nvPr>
        </p:nvSpPr>
        <p:spPr/>
        <p:txBody>
          <a:bodyPr/>
          <a:lstStyle/>
          <a:p>
            <a:r>
              <a:rPr lang="en-US"/>
              <a:t>Remind schools to commit all entitlement they can for inventory they will actually use. May not be another ordering opportunity.</a:t>
            </a:r>
          </a:p>
          <a:p>
            <a:endParaRPr lang="en-US">
              <a:cs typeface="Arial"/>
            </a:endParaRPr>
          </a:p>
        </p:txBody>
      </p:sp>
      <p:sp>
        <p:nvSpPr>
          <p:cNvPr id="4" name="Slide Number Placeholder 3">
            <a:extLst>
              <a:ext uri="{FF2B5EF4-FFF2-40B4-BE49-F238E27FC236}">
                <a16:creationId xmlns:a16="http://schemas.microsoft.com/office/drawing/2014/main" id="{F7F01F05-3DBC-FCAE-EF27-E203327928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117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3F7D4-A97D-27A0-1456-B8CF1F2A8A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AFE4F-FFB3-6FB1-3AB6-BE3F43DE7F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32854-1D03-B74C-04CC-92CBB1E8C325}"/>
              </a:ext>
            </a:extLst>
          </p:cNvPr>
          <p:cNvSpPr>
            <a:spLocks noGrp="1"/>
          </p:cNvSpPr>
          <p:nvPr>
            <p:ph type="body" idx="1"/>
          </p:nvPr>
        </p:nvSpPr>
        <p:spPr/>
        <p:txBody>
          <a:bodyPr/>
          <a:lstStyle/>
          <a:p>
            <a:r>
              <a:rPr lang="en-US"/>
              <a:t>Remind schools to commit all entitlement they can for inventory they will actually use. May not be another ordering opportunity.</a:t>
            </a:r>
          </a:p>
          <a:p>
            <a:endParaRPr lang="en-US">
              <a:cs typeface="Arial"/>
            </a:endParaRPr>
          </a:p>
        </p:txBody>
      </p:sp>
      <p:sp>
        <p:nvSpPr>
          <p:cNvPr id="4" name="Slide Number Placeholder 3">
            <a:extLst>
              <a:ext uri="{FF2B5EF4-FFF2-40B4-BE49-F238E27FC236}">
                <a16:creationId xmlns:a16="http://schemas.microsoft.com/office/drawing/2014/main" id="{5E6CA9D8-E680-9CED-E96C-91AF6497E2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9759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D835B-B1EC-0013-9A8B-39F9C3D98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551C7-8C67-BF04-44B6-445A1874C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DA5CC-1890-7F7F-0433-7AF41E958C7E}"/>
              </a:ext>
            </a:extLst>
          </p:cNvPr>
          <p:cNvSpPr>
            <a:spLocks noGrp="1"/>
          </p:cNvSpPr>
          <p:nvPr>
            <p:ph type="body" idx="1"/>
          </p:nvPr>
        </p:nvSpPr>
        <p:spPr/>
        <p:txBody>
          <a:bodyPr/>
          <a:lstStyle/>
          <a:p>
            <a:endParaRPr lang="en-US">
              <a:cs typeface="Arial"/>
            </a:endParaRPr>
          </a:p>
        </p:txBody>
      </p:sp>
      <p:sp>
        <p:nvSpPr>
          <p:cNvPr id="4" name="Slide Number Placeholder 3">
            <a:extLst>
              <a:ext uri="{FF2B5EF4-FFF2-40B4-BE49-F238E27FC236}">
                <a16:creationId xmlns:a16="http://schemas.microsoft.com/office/drawing/2014/main" id="{255878FF-C3AB-FDD7-90AE-24212E890E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78630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3E7E7-9C31-6F31-1EE0-4BB57C2A2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3542C3-873B-F127-89D9-AFABD875DC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34BD90-DC30-9F5B-4475-A1BDC749CA14}"/>
              </a:ext>
            </a:extLst>
          </p:cNvPr>
          <p:cNvSpPr>
            <a:spLocks noGrp="1"/>
          </p:cNvSpPr>
          <p:nvPr>
            <p:ph type="body" idx="1"/>
          </p:nvPr>
        </p:nvSpPr>
        <p:spPr/>
        <p:txBody>
          <a:bodyPr/>
          <a:lstStyle/>
          <a:p>
            <a:r>
              <a:rPr lang="en-US"/>
              <a:t>Remind schools to commit all entitlement they can for inventory they will actually use. May not be another ordering opportunity.</a:t>
            </a:r>
          </a:p>
          <a:p>
            <a:endParaRPr lang="en-US">
              <a:cs typeface="Arial"/>
            </a:endParaRPr>
          </a:p>
        </p:txBody>
      </p:sp>
      <p:sp>
        <p:nvSpPr>
          <p:cNvPr id="4" name="Slide Number Placeholder 3">
            <a:extLst>
              <a:ext uri="{FF2B5EF4-FFF2-40B4-BE49-F238E27FC236}">
                <a16:creationId xmlns:a16="http://schemas.microsoft.com/office/drawing/2014/main" id="{3A3C6126-5DBF-49A8-BE77-68C6FBCB0D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67890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21397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F8596-E4A2-D118-92E4-094C82FF8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10FF2-18CE-2B16-4B08-E4C1D2405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595A57-1E3D-8C1B-2FE5-2EB07BD36386}"/>
              </a:ext>
            </a:extLst>
          </p:cNvPr>
          <p:cNvSpPr>
            <a:spLocks noGrp="1"/>
          </p:cNvSpPr>
          <p:nvPr>
            <p:ph type="body" idx="1"/>
          </p:nvPr>
        </p:nvSpPr>
        <p:spPr/>
        <p:txBody>
          <a:bodyPr/>
          <a:lstStyle/>
          <a:p>
            <a:endParaRPr lang="en-US">
              <a:cs typeface="Arial"/>
            </a:endParaRPr>
          </a:p>
        </p:txBody>
      </p:sp>
      <p:sp>
        <p:nvSpPr>
          <p:cNvPr id="4" name="Slide Number Placeholder 3">
            <a:extLst>
              <a:ext uri="{FF2B5EF4-FFF2-40B4-BE49-F238E27FC236}">
                <a16:creationId xmlns:a16="http://schemas.microsoft.com/office/drawing/2014/main" id="{126709C1-70ED-1883-B0F0-0DBA0029B3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08157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FAB8B-03F9-D55D-326D-766BAAED4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DC54B-EAD1-2DD2-F32F-BA35CC44D6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531687-4422-A3BA-0B20-4F99428C14A8}"/>
              </a:ext>
            </a:extLst>
          </p:cNvPr>
          <p:cNvSpPr>
            <a:spLocks noGrp="1"/>
          </p:cNvSpPr>
          <p:nvPr>
            <p:ph type="body" idx="1"/>
          </p:nvPr>
        </p:nvSpPr>
        <p:spPr/>
        <p:txBody>
          <a:bodyPr/>
          <a:lstStyle/>
          <a:p>
            <a:endParaRPr lang="en-US">
              <a:cs typeface="Arial"/>
            </a:endParaRPr>
          </a:p>
        </p:txBody>
      </p:sp>
      <p:sp>
        <p:nvSpPr>
          <p:cNvPr id="4" name="Slide Number Placeholder 3">
            <a:extLst>
              <a:ext uri="{FF2B5EF4-FFF2-40B4-BE49-F238E27FC236}">
                <a16:creationId xmlns:a16="http://schemas.microsoft.com/office/drawing/2014/main" id="{EAF31C2C-A6CE-9E27-EDEE-2C056411C7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006247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hyperlink" Target="mailto:program.intake@usda.gov" TargetMode="External"/><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hyperlink" Target="https://www.usda.gov/sites/default/files/documents/USDA-OASCR%20P-Complaint-Form-0508-0002-508-11-28-17Fax2Mail.pdf" TargetMode="Externa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6" name="Text Placeholder 35">
            <a:extLst>
              <a:ext uri="{FF2B5EF4-FFF2-40B4-BE49-F238E27FC236}">
                <a16:creationId xmlns:a16="http://schemas.microsoft.com/office/drawing/2014/main" id="{C4783180-5CEA-49EA-9288-FE89122273CE}"/>
              </a:ext>
            </a:extLst>
          </p:cNvPr>
          <p:cNvSpPr>
            <a:spLocks noGrp="1"/>
          </p:cNvSpPr>
          <p:nvPr>
            <p:ph type="body" sz="quarter" idx="10" hasCustomPrompt="1"/>
          </p:nvPr>
        </p:nvSpPr>
        <p:spPr>
          <a:xfrm>
            <a:off x="1558057" y="1718075"/>
            <a:ext cx="5515260" cy="1354239"/>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44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Food Distribution Program</a:t>
            </a:r>
          </a:p>
        </p:txBody>
      </p:sp>
      <p:sp>
        <p:nvSpPr>
          <p:cNvPr id="37" name="Text Placeholder 35">
            <a:extLst>
              <a:ext uri="{FF2B5EF4-FFF2-40B4-BE49-F238E27FC236}">
                <a16:creationId xmlns:a16="http://schemas.microsoft.com/office/drawing/2014/main" id="{FF3CD36B-BAA5-45EB-9D35-4FB8C5224380}"/>
              </a:ext>
            </a:extLst>
          </p:cNvPr>
          <p:cNvSpPr>
            <a:spLocks noGrp="1"/>
          </p:cNvSpPr>
          <p:nvPr>
            <p:ph type="body" sz="quarter" idx="11" hasCustomPrompt="1"/>
          </p:nvPr>
        </p:nvSpPr>
        <p:spPr>
          <a:xfrm>
            <a:off x="1558057" y="3139170"/>
            <a:ext cx="5515260" cy="914667"/>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32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Cover Subtitle</a:t>
            </a:r>
          </a:p>
        </p:txBody>
      </p:sp>
      <p:sp>
        <p:nvSpPr>
          <p:cNvPr id="38" name="Text Placeholder 35">
            <a:extLst>
              <a:ext uri="{FF2B5EF4-FFF2-40B4-BE49-F238E27FC236}">
                <a16:creationId xmlns:a16="http://schemas.microsoft.com/office/drawing/2014/main" id="{6AFECDFB-63F9-49CA-934A-636B5D240069}"/>
              </a:ext>
            </a:extLst>
          </p:cNvPr>
          <p:cNvSpPr>
            <a:spLocks noGrp="1"/>
          </p:cNvSpPr>
          <p:nvPr>
            <p:ph type="body" sz="quarter" idx="12" hasCustomPrompt="1"/>
          </p:nvPr>
        </p:nvSpPr>
        <p:spPr>
          <a:xfrm>
            <a:off x="2693324" y="4062388"/>
            <a:ext cx="3241150" cy="618863"/>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1800" b="0" i="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Presenter Name and Presenter Title</a:t>
            </a:r>
          </a:p>
        </p:txBody>
      </p:sp>
      <p:sp>
        <p:nvSpPr>
          <p:cNvPr id="45" name="Slide Number Placeholder 44">
            <a:extLst>
              <a:ext uri="{FF2B5EF4-FFF2-40B4-BE49-F238E27FC236}">
                <a16:creationId xmlns:a16="http://schemas.microsoft.com/office/drawing/2014/main" id="{2FAE11C9-C47D-47D4-B2DC-888B61AE17E9}"/>
              </a:ext>
            </a:extLst>
          </p:cNvPr>
          <p:cNvSpPr>
            <a:spLocks noGrp="1"/>
          </p:cNvSpPr>
          <p:nvPr>
            <p:ph type="sldNum" sz="quarter" idx="13"/>
          </p:nvPr>
        </p:nvSpPr>
        <p:spPr>
          <a:solidFill>
            <a:srgbClr val="721F5D"/>
          </a:solidFill>
        </p:spPr>
        <p:txBody>
          <a:bodyPr/>
          <a:lstStyle/>
          <a:p>
            <a:fld id="{4179449E-6FBB-2343-B3AE-D1EFA46A6E77}" type="slidenum">
              <a:rPr lang="en-US" smtClean="0"/>
              <a:pPr/>
              <a:t>‹#›</a:t>
            </a:fld>
            <a:endParaRPr lang="en-US"/>
          </a:p>
        </p:txBody>
      </p:sp>
      <p:sp>
        <p:nvSpPr>
          <p:cNvPr id="14" name="Rounded Rectangle 7">
            <a:extLst>
              <a:ext uri="{FF2B5EF4-FFF2-40B4-BE49-F238E27FC236}">
                <a16:creationId xmlns:a16="http://schemas.microsoft.com/office/drawing/2014/main" id="{3654FC96-E7E1-4EB5-9637-FE04CB992480}"/>
              </a:ext>
            </a:extLst>
          </p:cNvPr>
          <p:cNvSpPr/>
          <p:nvPr userDrawn="1"/>
        </p:nvSpPr>
        <p:spPr>
          <a:xfrm>
            <a:off x="1" y="5286626"/>
            <a:ext cx="12192000" cy="1571373"/>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5" name="TextBox 14">
            <a:extLst>
              <a:ext uri="{FF2B5EF4-FFF2-40B4-BE49-F238E27FC236}">
                <a16:creationId xmlns:a16="http://schemas.microsoft.com/office/drawing/2014/main" id="{9ECF0D75-ED8B-4444-9F3D-94170CEC80C4}"/>
              </a:ext>
            </a:extLst>
          </p:cNvPr>
          <p:cNvSpPr txBox="1"/>
          <p:nvPr userDrawn="1"/>
        </p:nvSpPr>
        <p:spPr>
          <a:xfrm>
            <a:off x="26203" y="6376259"/>
            <a:ext cx="5335449" cy="430887"/>
          </a:xfrm>
          <a:prstGeom prst="rect">
            <a:avLst/>
          </a:prstGeom>
          <a:noFill/>
        </p:spPr>
        <p:txBody>
          <a:bodyPr wrap="square" rtlCol="0">
            <a:spAutoFit/>
          </a:bodyPr>
          <a:lstStyle/>
          <a:p>
            <a:pPr lvl="0"/>
            <a:r>
              <a:rPr lang="en-US" sz="1100">
                <a:solidFill>
                  <a:schemeClr val="bg1"/>
                </a:solidFill>
                <a:latin typeface="Arial" panose="020B0604020202020204" pitchFamily="34" charset="0"/>
                <a:cs typeface="Arial" panose="020B0604020202020204" pitchFamily="34" charset="0"/>
              </a:rPr>
              <a:t>Food and Nutrition Division</a:t>
            </a:r>
          </a:p>
          <a:p>
            <a:pPr lvl="0"/>
            <a:r>
              <a:rPr lang="en-US" sz="1100">
                <a:solidFill>
                  <a:schemeClr val="bg1"/>
                </a:solidFill>
                <a:latin typeface="Arial" panose="020B0604020202020204" pitchFamily="34" charset="0"/>
                <a:cs typeface="Arial" panose="020B0604020202020204" pitchFamily="34" charset="0"/>
              </a:rPr>
              <a:t>Food Distribution Program</a:t>
            </a:r>
          </a:p>
        </p:txBody>
      </p:sp>
      <p:sp>
        <p:nvSpPr>
          <p:cNvPr id="17" name="TextBox 16">
            <a:extLst>
              <a:ext uri="{FF2B5EF4-FFF2-40B4-BE49-F238E27FC236}">
                <a16:creationId xmlns:a16="http://schemas.microsoft.com/office/drawing/2014/main" id="{A593E4E9-B196-42FA-9238-0B9146C7A754}"/>
              </a:ext>
            </a:extLst>
          </p:cNvPr>
          <p:cNvSpPr txBox="1"/>
          <p:nvPr userDrawn="1"/>
        </p:nvSpPr>
        <p:spPr>
          <a:xfrm>
            <a:off x="2167128" y="6368762"/>
            <a:ext cx="7790688" cy="430887"/>
          </a:xfrm>
          <a:prstGeom prst="rect">
            <a:avLst/>
          </a:prstGeom>
          <a:noFill/>
          <a:effectLst/>
        </p:spPr>
        <p:txBody>
          <a:bodyPr wrap="square" rtlCol="0">
            <a:spAutoFit/>
          </a:bodyPr>
          <a:lstStyle/>
          <a:p>
            <a:pPr algn="ctr"/>
            <a:r>
              <a:rPr lang="en-US" sz="1100">
                <a:solidFill>
                  <a:schemeClr val="bg1"/>
                </a:solidFill>
                <a:latin typeface="Arial" panose="020B0604020202020204" pitchFamily="34" charset="0"/>
                <a:cs typeface="Arial" panose="020B0604020202020204" pitchFamily="34" charset="0"/>
              </a:rPr>
              <a:t>This product was funded by USDA. </a:t>
            </a:r>
          </a:p>
          <a:p>
            <a:pPr algn="ctr"/>
            <a:r>
              <a:rPr lang="en-US" sz="1100">
                <a:solidFill>
                  <a:schemeClr val="bg1"/>
                </a:solidFill>
                <a:latin typeface="Arial" panose="020B0604020202020204" pitchFamily="34" charset="0"/>
                <a:cs typeface="Arial" panose="020B0604020202020204" pitchFamily="34" charset="0"/>
              </a:rPr>
              <a:t>This institution is an equal opportunity provider.</a:t>
            </a:r>
            <a:endParaRPr lang="en-US" sz="1200">
              <a:solidFill>
                <a:schemeClr val="bg1"/>
              </a:solidFill>
              <a:latin typeface="Arial" panose="020B0604020202020204" pitchFamily="34" charset="0"/>
              <a:cs typeface="Arial" panose="020B0604020202020204" pitchFamily="34" charset="0"/>
            </a:endParaRPr>
          </a:p>
        </p:txBody>
      </p:sp>
      <p:sp>
        <p:nvSpPr>
          <p:cNvPr id="18" name="Date Placeholder 3">
            <a:extLst>
              <a:ext uri="{FF2B5EF4-FFF2-40B4-BE49-F238E27FC236}">
                <a16:creationId xmlns:a16="http://schemas.microsoft.com/office/drawing/2014/main" id="{D1DDA43B-62EE-49F7-A64E-FA080BBDCE7A}"/>
              </a:ext>
            </a:extLst>
          </p:cNvPr>
          <p:cNvSpPr>
            <a:spLocks noGrp="1"/>
          </p:cNvSpPr>
          <p:nvPr>
            <p:ph type="dt" sz="half" idx="2"/>
          </p:nvPr>
        </p:nvSpPr>
        <p:spPr>
          <a:xfrm>
            <a:off x="10258010" y="6353842"/>
            <a:ext cx="1841582" cy="446264"/>
          </a:xfrm>
          <a:prstGeom prst="rect">
            <a:avLst/>
          </a:prstGeom>
        </p:spPr>
        <p:txBody>
          <a:bodyPr vert="horz" lIns="91440" tIns="45720" rIns="91440" bIns="45720" rtlCol="0" anchor="ctr"/>
          <a:lstStyle>
            <a:lvl1pPr algn="r">
              <a:defRPr lang="en-US" sz="11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995EE88A-C7A6-40F4-87AA-88E5667A0B63}" type="datetime1">
              <a:rPr lang="en-US" smtClean="0"/>
              <a:t>7/30/2025</a:t>
            </a:fld>
            <a:endParaRPr lang="en-US"/>
          </a:p>
          <a:p>
            <a:r>
              <a:rPr lang="en-US"/>
              <a:t>www.SquareMeals.org</a:t>
            </a:r>
          </a:p>
        </p:txBody>
      </p:sp>
      <p:sp>
        <p:nvSpPr>
          <p:cNvPr id="19" name="TextBox 18">
            <a:extLst>
              <a:ext uri="{FF2B5EF4-FFF2-40B4-BE49-F238E27FC236}">
                <a16:creationId xmlns:a16="http://schemas.microsoft.com/office/drawing/2014/main" id="{DE301348-DAED-43DD-A322-BF162A63A427}"/>
              </a:ext>
            </a:extLst>
          </p:cNvPr>
          <p:cNvSpPr txBox="1"/>
          <p:nvPr userDrawn="1"/>
        </p:nvSpPr>
        <p:spPr>
          <a:xfrm>
            <a:off x="1" y="5994274"/>
            <a:ext cx="12192001" cy="430887"/>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100"/>
              <a:t>Fraud Hotline: 1-866-5-FRAUD-4 or 1-866-537-2834 | P.O. Box 12847 | Austin, TX 78711</a:t>
            </a:r>
          </a:p>
          <a:p>
            <a:pPr lvl="0"/>
            <a:r>
              <a:rPr lang="en-US" sz="1100"/>
              <a:t>Toll Free: (877) TEX-MEAL | For the hearing impaired: (800) 735-2989 (TTY)</a:t>
            </a:r>
          </a:p>
        </p:txBody>
      </p:sp>
      <p:pic>
        <p:nvPicPr>
          <p:cNvPr id="23" name="Picture 22"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3F60835F-A5DD-46C7-B061-EA102FDE83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726" y="5574712"/>
            <a:ext cx="1263238" cy="976139"/>
          </a:xfrm>
          <a:prstGeom prst="rect">
            <a:avLst/>
          </a:prstGeom>
        </p:spPr>
      </p:pic>
      <p:pic>
        <p:nvPicPr>
          <p:cNvPr id="24" name="Picture 23" descr="Social Media Icons (4 total). Left to Right and Top to Bottom: Facebook, Instagram, Twitter and YouTube.">
            <a:extLst>
              <a:ext uri="{FF2B5EF4-FFF2-40B4-BE49-F238E27FC236}">
                <a16:creationId xmlns:a16="http://schemas.microsoft.com/office/drawing/2014/main" id="{916AE8EF-E893-4336-B757-7691B75C04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52067" y="5806515"/>
            <a:ext cx="540775" cy="525255"/>
          </a:xfrm>
          <a:prstGeom prst="rect">
            <a:avLst/>
          </a:prstGeom>
        </p:spPr>
      </p:pic>
      <p:pic>
        <p:nvPicPr>
          <p:cNvPr id="25" name="Picture 24">
            <a:extLst>
              <a:ext uri="{FF2B5EF4-FFF2-40B4-BE49-F238E27FC236}">
                <a16:creationId xmlns:a16="http://schemas.microsoft.com/office/drawing/2014/main" id="{84720CD5-7BCB-45B4-AE7F-AC8B9414C98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816450" y="5007550"/>
            <a:ext cx="2434808" cy="888734"/>
          </a:xfrm>
          <a:prstGeom prst="rect">
            <a:avLst/>
          </a:prstGeom>
        </p:spPr>
      </p:pic>
    </p:spTree>
    <p:extLst>
      <p:ext uri="{BB962C8B-B14F-4D97-AF65-F5344CB8AC3E}">
        <p14:creationId xmlns:p14="http://schemas.microsoft.com/office/powerpoint/2010/main" val="293082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42" name="Text Placeholder 16">
            <a:extLst>
              <a:ext uri="{FF2B5EF4-FFF2-40B4-BE49-F238E27FC236}">
                <a16:creationId xmlns:a16="http://schemas.microsoft.com/office/drawing/2014/main" id="{9193E231-2F7F-45EF-A84D-6008A9A8A9F7}"/>
              </a:ext>
            </a:extLst>
          </p:cNvPr>
          <p:cNvSpPr>
            <a:spLocks noGrp="1"/>
          </p:cNvSpPr>
          <p:nvPr userDrawn="1">
            <p:ph type="body" sz="quarter" idx="14" hasCustomPrompt="1"/>
          </p:nvPr>
        </p:nvSpPr>
        <p:spPr>
          <a:xfrm>
            <a:off x="690281" y="5144341"/>
            <a:ext cx="6562165" cy="1292316"/>
          </a:xfrm>
          <a:prstGeom prst="rect">
            <a:avLst/>
          </a:prstGeom>
          <a:effectLst>
            <a:outerShdw blurRad="50800" dist="38100" dir="10800000" algn="r"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Arial Bold 40pt – Call Out Text Goes Here</a:t>
            </a:r>
          </a:p>
        </p:txBody>
      </p:sp>
      <p:sp>
        <p:nvSpPr>
          <p:cNvPr id="43" name="Text Placeholder 27">
            <a:extLst>
              <a:ext uri="{FF2B5EF4-FFF2-40B4-BE49-F238E27FC236}">
                <a16:creationId xmlns:a16="http://schemas.microsoft.com/office/drawing/2014/main" id="{9CFEB79B-0622-46FB-BEB3-B2AFBBBD17FF}"/>
              </a:ext>
            </a:extLst>
          </p:cNvPr>
          <p:cNvSpPr>
            <a:spLocks noGrp="1"/>
          </p:cNvSpPr>
          <p:nvPr>
            <p:ph type="body" sz="quarter" idx="15" hasCustomPrompt="1"/>
          </p:nvPr>
        </p:nvSpPr>
        <p:spPr>
          <a:xfrm>
            <a:off x="9599703" y="1098670"/>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4" name="Text Placeholder 29">
            <a:extLst>
              <a:ext uri="{FF2B5EF4-FFF2-40B4-BE49-F238E27FC236}">
                <a16:creationId xmlns:a16="http://schemas.microsoft.com/office/drawing/2014/main" id="{36BE54BA-FF7D-4FA1-9409-FD33BE958667}"/>
              </a:ext>
            </a:extLst>
          </p:cNvPr>
          <p:cNvSpPr>
            <a:spLocks noGrp="1"/>
          </p:cNvSpPr>
          <p:nvPr>
            <p:ph type="body" sz="quarter" idx="11" hasCustomPrompt="1"/>
          </p:nvPr>
        </p:nvSpPr>
        <p:spPr>
          <a:xfrm>
            <a:off x="9607665" y="1462088"/>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5" name="Text Placeholder 27">
            <a:extLst>
              <a:ext uri="{FF2B5EF4-FFF2-40B4-BE49-F238E27FC236}">
                <a16:creationId xmlns:a16="http://schemas.microsoft.com/office/drawing/2014/main" id="{88408997-FE2C-406D-8F08-CF754DDE55D5}"/>
              </a:ext>
            </a:extLst>
          </p:cNvPr>
          <p:cNvSpPr>
            <a:spLocks noGrp="1"/>
          </p:cNvSpPr>
          <p:nvPr>
            <p:ph type="body" sz="quarter" idx="12" hasCustomPrompt="1"/>
          </p:nvPr>
        </p:nvSpPr>
        <p:spPr>
          <a:xfrm>
            <a:off x="9614489" y="2310229"/>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6" name="Text Placeholder 29">
            <a:extLst>
              <a:ext uri="{FF2B5EF4-FFF2-40B4-BE49-F238E27FC236}">
                <a16:creationId xmlns:a16="http://schemas.microsoft.com/office/drawing/2014/main" id="{BF42D664-5FF6-4B6F-A70D-A69DE1A01366}"/>
              </a:ext>
            </a:extLst>
          </p:cNvPr>
          <p:cNvSpPr>
            <a:spLocks noGrp="1"/>
          </p:cNvSpPr>
          <p:nvPr>
            <p:ph type="body" sz="quarter" idx="13" hasCustomPrompt="1"/>
          </p:nvPr>
        </p:nvSpPr>
        <p:spPr>
          <a:xfrm>
            <a:off x="9622451" y="2616903"/>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7" name="Text Placeholder 27">
            <a:extLst>
              <a:ext uri="{FF2B5EF4-FFF2-40B4-BE49-F238E27FC236}">
                <a16:creationId xmlns:a16="http://schemas.microsoft.com/office/drawing/2014/main" id="{AA73B4E5-7F53-47F0-81EE-E15F97FA43B5}"/>
              </a:ext>
            </a:extLst>
          </p:cNvPr>
          <p:cNvSpPr>
            <a:spLocks noGrp="1"/>
          </p:cNvSpPr>
          <p:nvPr>
            <p:ph type="body" sz="quarter" idx="16" hasCustomPrompt="1"/>
          </p:nvPr>
        </p:nvSpPr>
        <p:spPr>
          <a:xfrm>
            <a:off x="9621218" y="3460931"/>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8" name="Text Placeholder 29">
            <a:extLst>
              <a:ext uri="{FF2B5EF4-FFF2-40B4-BE49-F238E27FC236}">
                <a16:creationId xmlns:a16="http://schemas.microsoft.com/office/drawing/2014/main" id="{8216857C-863A-4834-BDDC-143606136537}"/>
              </a:ext>
            </a:extLst>
          </p:cNvPr>
          <p:cNvSpPr>
            <a:spLocks noGrp="1"/>
          </p:cNvSpPr>
          <p:nvPr>
            <p:ph type="body" sz="quarter" idx="17" hasCustomPrompt="1"/>
          </p:nvPr>
        </p:nvSpPr>
        <p:spPr>
          <a:xfrm>
            <a:off x="9629180" y="3767605"/>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9" name="Text Placeholder 27">
            <a:extLst>
              <a:ext uri="{FF2B5EF4-FFF2-40B4-BE49-F238E27FC236}">
                <a16:creationId xmlns:a16="http://schemas.microsoft.com/office/drawing/2014/main" id="{9DF11995-4D08-496B-8981-D2048444E2FD}"/>
              </a:ext>
            </a:extLst>
          </p:cNvPr>
          <p:cNvSpPr>
            <a:spLocks noGrp="1"/>
          </p:cNvSpPr>
          <p:nvPr>
            <p:ph type="body" sz="quarter" idx="18" hasCustomPrompt="1"/>
          </p:nvPr>
        </p:nvSpPr>
        <p:spPr>
          <a:xfrm>
            <a:off x="9636004" y="4642633"/>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50" name="Text Placeholder 29">
            <a:extLst>
              <a:ext uri="{FF2B5EF4-FFF2-40B4-BE49-F238E27FC236}">
                <a16:creationId xmlns:a16="http://schemas.microsoft.com/office/drawing/2014/main" id="{2AA45E2E-E27F-44AC-A44C-17DF89A1D13B}"/>
              </a:ext>
            </a:extLst>
          </p:cNvPr>
          <p:cNvSpPr>
            <a:spLocks noGrp="1"/>
          </p:cNvSpPr>
          <p:nvPr>
            <p:ph type="body" sz="quarter" idx="19" hasCustomPrompt="1"/>
          </p:nvPr>
        </p:nvSpPr>
        <p:spPr>
          <a:xfrm>
            <a:off x="9643966" y="4949307"/>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68" name="Slide Number Placeholder 67">
            <a:extLst>
              <a:ext uri="{FF2B5EF4-FFF2-40B4-BE49-F238E27FC236}">
                <a16:creationId xmlns:a16="http://schemas.microsoft.com/office/drawing/2014/main" id="{F4C567D1-DCB9-4662-BB96-26F8516538E6}"/>
              </a:ext>
            </a:extLst>
          </p:cNvPr>
          <p:cNvSpPr>
            <a:spLocks noGrp="1"/>
          </p:cNvSpPr>
          <p:nvPr>
            <p:ph type="sldNum" sz="quarter" idx="20"/>
          </p:nvPr>
        </p:nvSpPr>
        <p:spPr/>
        <p:txBody>
          <a:bodyPr/>
          <a:lstStyle/>
          <a:p>
            <a:fld id="{4179449E-6FBB-2343-B3AE-D1EFA46A6E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57138AE-B011-407F-976D-ACE67AD53BED}"/>
              </a:ext>
            </a:extLst>
          </p:cNvPr>
          <p:cNvCxnSpPr>
            <a:cxnSpLocks/>
          </p:cNvCxnSpPr>
          <p:nvPr userDrawn="1"/>
        </p:nvCxnSpPr>
        <p:spPr>
          <a:xfrm>
            <a:off x="6758616" y="6797440"/>
            <a:ext cx="927641" cy="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84BF03-BF34-4C2E-9E53-AD363CCDF71B}"/>
              </a:ext>
            </a:extLst>
          </p:cNvPr>
          <p:cNvCxnSpPr>
            <a:cxnSpLocks/>
          </p:cNvCxnSpPr>
          <p:nvPr userDrawn="1"/>
        </p:nvCxnSpPr>
        <p:spPr>
          <a:xfrm>
            <a:off x="5645447" y="2885840"/>
            <a:ext cx="1113169"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48948CB7-E318-4B00-A82D-7FBCB5907DB6}"/>
              </a:ext>
            </a:extLst>
          </p:cNvPr>
          <p:cNvSpPr>
            <a:spLocks noGrp="1"/>
          </p:cNvSpPr>
          <p:nvPr>
            <p:ph type="body" sz="quarter" idx="10" hasCustomPrompt="1"/>
          </p:nvPr>
        </p:nvSpPr>
        <p:spPr>
          <a:xfrm>
            <a:off x="1348969" y="3059999"/>
            <a:ext cx="9596718" cy="1555144"/>
          </a:xfrm>
          <a:prstGeom prst="rect">
            <a:avLst/>
          </a:prstGeom>
          <a:effectLst>
            <a:outerShdw blurRad="50800" dist="38100" dir="8100000" algn="tr" rotWithShape="0">
              <a:prstClr val="black">
                <a:alpha val="40000"/>
              </a:prstClr>
            </a:outerShdw>
          </a:effectLst>
        </p:spPr>
        <p:txBody>
          <a:bodyPr/>
          <a:lstStyle>
            <a:lvl1pPr marL="0" indent="0" algn="ctr">
              <a:buNone/>
              <a:defRPr sz="4800" b="0">
                <a:solidFill>
                  <a:schemeClr val="bg1"/>
                </a:solidFill>
                <a:latin typeface="Arial Black" panose="020B0A04020102020204" pitchFamily="34" charset="0"/>
                <a:cs typeface="Arial" panose="020B0604020202020204" pitchFamily="34" charset="0"/>
              </a:defRPr>
            </a:lvl1pPr>
          </a:lstStyle>
          <a:p>
            <a:pPr lvl="0"/>
            <a:r>
              <a:rPr lang="en-US"/>
              <a:t>Section Title </a:t>
            </a:r>
          </a:p>
        </p:txBody>
      </p:sp>
      <p:sp>
        <p:nvSpPr>
          <p:cNvPr id="12" name="Text Placeholder 8">
            <a:extLst>
              <a:ext uri="{FF2B5EF4-FFF2-40B4-BE49-F238E27FC236}">
                <a16:creationId xmlns:a16="http://schemas.microsoft.com/office/drawing/2014/main" id="{94AA068C-8070-4464-B45A-F68AF4884473}"/>
              </a:ext>
            </a:extLst>
          </p:cNvPr>
          <p:cNvSpPr>
            <a:spLocks noGrp="1"/>
          </p:cNvSpPr>
          <p:nvPr>
            <p:ph type="body" sz="quarter" idx="11" hasCustomPrompt="1"/>
          </p:nvPr>
        </p:nvSpPr>
        <p:spPr>
          <a:xfrm>
            <a:off x="3568648" y="4675708"/>
            <a:ext cx="5266765" cy="812778"/>
          </a:xfrm>
          <a:prstGeom prst="rect">
            <a:avLst/>
          </a:prstGeom>
          <a:effectLst>
            <a:outerShdw blurRad="50800" dist="38100" dir="8100000" algn="tr" rotWithShape="0">
              <a:prstClr val="black">
                <a:alpha val="40000"/>
              </a:prstClr>
            </a:outerShdw>
          </a:effectLst>
        </p:spPr>
        <p:txBody>
          <a:bodyPr/>
          <a:lstStyle>
            <a:lvl1pPr marL="0" indent="0" algn="ctr">
              <a:buNone/>
              <a:defRPr sz="5400" b="0">
                <a:solidFill>
                  <a:srgbClr val="EF4B25"/>
                </a:solidFill>
                <a:latin typeface="Arial" panose="020B0604020202020204" pitchFamily="34" charset="0"/>
                <a:cs typeface="Arial" panose="020B0604020202020204" pitchFamily="34" charset="0"/>
              </a:defRPr>
            </a:lvl1pPr>
          </a:lstStyle>
          <a:p>
            <a:pPr lvl="0"/>
            <a:r>
              <a:rPr lang="en-US"/>
              <a:t>Subtitle</a:t>
            </a:r>
          </a:p>
        </p:txBody>
      </p:sp>
      <p:sp>
        <p:nvSpPr>
          <p:cNvPr id="14" name="Slide Number Placeholder 13">
            <a:extLst>
              <a:ext uri="{FF2B5EF4-FFF2-40B4-BE49-F238E27FC236}">
                <a16:creationId xmlns:a16="http://schemas.microsoft.com/office/drawing/2014/main" id="{1423DDE8-A2B0-4EF1-A845-BC8CEC59062E}"/>
              </a:ext>
            </a:extLst>
          </p:cNvPr>
          <p:cNvSpPr>
            <a:spLocks noGrp="1"/>
          </p:cNvSpPr>
          <p:nvPr>
            <p:ph type="sldNum" sz="quarter" idx="12"/>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614216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424F837E-B483-40EC-BEF2-DBB0C196C25E}"/>
              </a:ext>
            </a:extLst>
          </p:cNvPr>
          <p:cNvSpPr>
            <a:spLocks noGrp="1"/>
          </p:cNvSpPr>
          <p:nvPr>
            <p:ph type="body" sz="quarter" idx="10" hasCustomPrompt="1"/>
          </p:nvPr>
        </p:nvSpPr>
        <p:spPr>
          <a:xfrm>
            <a:off x="6777318" y="1486007"/>
            <a:ext cx="4745990" cy="1066456"/>
          </a:xfrm>
          <a:prstGeom prst="rect">
            <a:avLst/>
          </a:prstGeom>
        </p:spPr>
        <p:txBody>
          <a:bodyPr/>
          <a:lstStyle>
            <a:lvl1pPr marL="0" indent="0" algn="r">
              <a:buNone/>
              <a:defRPr sz="36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15" name="Text Placeholder 30">
            <a:extLst>
              <a:ext uri="{FF2B5EF4-FFF2-40B4-BE49-F238E27FC236}">
                <a16:creationId xmlns:a16="http://schemas.microsoft.com/office/drawing/2014/main" id="{78C5CDB3-9297-4184-999E-3272BE0AC5E8}"/>
              </a:ext>
            </a:extLst>
          </p:cNvPr>
          <p:cNvSpPr>
            <a:spLocks noGrp="1"/>
          </p:cNvSpPr>
          <p:nvPr>
            <p:ph type="body" sz="quarter" idx="14" hasCustomPrompt="1"/>
          </p:nvPr>
        </p:nvSpPr>
        <p:spPr>
          <a:xfrm>
            <a:off x="7038988" y="2565888"/>
            <a:ext cx="4484320" cy="473147"/>
          </a:xfrm>
          <a:prstGeom prst="rect">
            <a:avLst/>
          </a:prstGeom>
        </p:spPr>
        <p:txBody>
          <a:bodyPr/>
          <a:lstStyle>
            <a:lvl1pPr marL="0" indent="0" algn="r">
              <a:buNone/>
              <a:defRPr sz="28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6" name="Text Placeholder 32">
            <a:extLst>
              <a:ext uri="{FF2B5EF4-FFF2-40B4-BE49-F238E27FC236}">
                <a16:creationId xmlns:a16="http://schemas.microsoft.com/office/drawing/2014/main" id="{74411BDF-1E17-4616-99E7-2C120771626D}"/>
              </a:ext>
            </a:extLst>
          </p:cNvPr>
          <p:cNvSpPr>
            <a:spLocks noGrp="1"/>
          </p:cNvSpPr>
          <p:nvPr>
            <p:ph type="body" sz="quarter" idx="15" hasCustomPrompt="1"/>
          </p:nvPr>
        </p:nvSpPr>
        <p:spPr>
          <a:xfrm>
            <a:off x="7139648" y="3204861"/>
            <a:ext cx="4383660" cy="3016645"/>
          </a:xfrm>
          <a:prstGeom prst="rect">
            <a:avLst/>
          </a:prstGeom>
        </p:spPr>
        <p:txBody>
          <a:bodyPr/>
          <a:lstStyle>
            <a:lvl1pPr marL="0" indent="0" algn="r">
              <a:buNone/>
              <a:defRPr sz="180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17" name="Slide Number Placeholder 16">
            <a:extLst>
              <a:ext uri="{FF2B5EF4-FFF2-40B4-BE49-F238E27FC236}">
                <a16:creationId xmlns:a16="http://schemas.microsoft.com/office/drawing/2014/main" id="{625C7632-FA62-4004-AB2F-63522999B046}"/>
              </a:ext>
            </a:extLst>
          </p:cNvPr>
          <p:cNvSpPr>
            <a:spLocks noGrp="1"/>
          </p:cNvSpPr>
          <p:nvPr>
            <p:ph type="sldNum" sz="quarter" idx="16"/>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1706158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36A992CE-5762-454A-BD9F-40C162BF4E26}"/>
              </a:ext>
            </a:extLst>
          </p:cNvPr>
          <p:cNvSpPr>
            <a:spLocks noGrp="1"/>
          </p:cNvSpPr>
          <p:nvPr>
            <p:ph type="body" sz="quarter" idx="10" hasCustomPrompt="1"/>
          </p:nvPr>
        </p:nvSpPr>
        <p:spPr>
          <a:xfrm>
            <a:off x="958605" y="3165958"/>
            <a:ext cx="4484320" cy="1066456"/>
          </a:xfrm>
          <a:prstGeom prst="rect">
            <a:avLst/>
          </a:prstGeom>
          <a:effectLst>
            <a:outerShdw blurRad="50800" dist="38100" dir="5400000" algn="t"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12" name="Text Placeholder 30">
            <a:extLst>
              <a:ext uri="{FF2B5EF4-FFF2-40B4-BE49-F238E27FC236}">
                <a16:creationId xmlns:a16="http://schemas.microsoft.com/office/drawing/2014/main" id="{B7D7CFE9-30CB-4301-BF9C-7F9EAC7DE103}"/>
              </a:ext>
            </a:extLst>
          </p:cNvPr>
          <p:cNvSpPr>
            <a:spLocks noGrp="1"/>
          </p:cNvSpPr>
          <p:nvPr>
            <p:ph type="body" sz="quarter" idx="14" hasCustomPrompt="1"/>
          </p:nvPr>
        </p:nvSpPr>
        <p:spPr>
          <a:xfrm>
            <a:off x="958605" y="4697506"/>
            <a:ext cx="4484320" cy="1873624"/>
          </a:xfrm>
          <a:prstGeom prst="rect">
            <a:avLst/>
          </a:prstGeom>
        </p:spPr>
        <p:txBody>
          <a:bodyPr/>
          <a:lstStyle>
            <a:lvl1pPr marL="0" indent="0" algn="ctr">
              <a:buNone/>
              <a:defRPr sz="1600" b="0">
                <a:solidFill>
                  <a:schemeClr val="bg1"/>
                </a:solidFill>
                <a:latin typeface="Arial" panose="020B0604020202020204" pitchFamily="34" charset="0"/>
                <a:cs typeface="Arial" panose="020B0604020202020204" pitchFamily="34" charset="0"/>
              </a:defRPr>
            </a:lvl1pPr>
          </a:lstStyle>
          <a:p>
            <a:pPr lvl="0"/>
            <a:r>
              <a:rPr lang="en-US"/>
              <a:t>Arial Regular 16pt – for support copy</a:t>
            </a:r>
          </a:p>
        </p:txBody>
      </p:sp>
      <p:sp>
        <p:nvSpPr>
          <p:cNvPr id="14" name="Text Placeholder 13">
            <a:extLst>
              <a:ext uri="{FF2B5EF4-FFF2-40B4-BE49-F238E27FC236}">
                <a16:creationId xmlns:a16="http://schemas.microsoft.com/office/drawing/2014/main" id="{2B1DB43D-9AA5-4384-ADF7-028E3E942E4C}"/>
              </a:ext>
            </a:extLst>
          </p:cNvPr>
          <p:cNvSpPr>
            <a:spLocks noGrp="1"/>
          </p:cNvSpPr>
          <p:nvPr>
            <p:ph type="body" sz="quarter" idx="15" hasCustomPrompt="1"/>
          </p:nvPr>
        </p:nvSpPr>
        <p:spPr>
          <a:xfrm>
            <a:off x="6096000" y="4951262"/>
            <a:ext cx="5675313" cy="1619867"/>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z="1800"/>
              <a:t>Arial Regular 18pt – for standard body copy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lvl="0"/>
            <a:endParaRPr lang="en-US"/>
          </a:p>
        </p:txBody>
      </p:sp>
      <p:sp>
        <p:nvSpPr>
          <p:cNvPr id="15" name="Slide Number Placeholder 14">
            <a:extLst>
              <a:ext uri="{FF2B5EF4-FFF2-40B4-BE49-F238E27FC236}">
                <a16:creationId xmlns:a16="http://schemas.microsoft.com/office/drawing/2014/main" id="{FD1831DF-C47D-4C47-97EE-00B003ACD56C}"/>
              </a:ext>
            </a:extLst>
          </p:cNvPr>
          <p:cNvSpPr>
            <a:spLocks noGrp="1"/>
          </p:cNvSpPr>
          <p:nvPr>
            <p:ph type="sldNum" sz="quarter" idx="16"/>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047204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53_Custom Layout">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3DEDA9-933F-4157-8C63-2657F947090B}"/>
              </a:ext>
            </a:extLst>
          </p:cNvPr>
          <p:cNvSpPr>
            <a:spLocks noGrp="1"/>
          </p:cNvSpPr>
          <p:nvPr>
            <p:ph type="sldNum" sz="quarter" idx="16"/>
          </p:nvPr>
        </p:nvSpPr>
        <p:spPr/>
        <p:txBody>
          <a:bodyPr/>
          <a:lstStyle/>
          <a:p>
            <a:fld id="{4179449E-6FBB-2343-B3AE-D1EFA46A6E77}" type="slidenum">
              <a:rPr lang="en-US" smtClean="0"/>
              <a:pPr/>
              <a:t>‹#›</a:t>
            </a:fld>
            <a:endParaRPr lang="en-US"/>
          </a:p>
        </p:txBody>
      </p:sp>
      <p:sp>
        <p:nvSpPr>
          <p:cNvPr id="7" name="Text Placeholder 2">
            <a:extLst>
              <a:ext uri="{FF2B5EF4-FFF2-40B4-BE49-F238E27FC236}">
                <a16:creationId xmlns:a16="http://schemas.microsoft.com/office/drawing/2014/main" id="{B500B192-ABA7-4DC5-8FE8-1EAE48361D53}"/>
              </a:ext>
            </a:extLst>
          </p:cNvPr>
          <p:cNvSpPr>
            <a:spLocks noGrp="1"/>
          </p:cNvSpPr>
          <p:nvPr>
            <p:ph type="body" sz="quarter" idx="10" hasCustomPrompt="1"/>
          </p:nvPr>
        </p:nvSpPr>
        <p:spPr>
          <a:xfrm>
            <a:off x="6855942" y="960640"/>
            <a:ext cx="4484320" cy="1253642"/>
          </a:xfrm>
          <a:prstGeom prst="rect">
            <a:avLst/>
          </a:prstGeom>
          <a:effectLst>
            <a:outerShdw blurRad="50800" dist="38100" dir="5400000" algn="t"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8" name="Text Placeholder 30">
            <a:extLst>
              <a:ext uri="{FF2B5EF4-FFF2-40B4-BE49-F238E27FC236}">
                <a16:creationId xmlns:a16="http://schemas.microsoft.com/office/drawing/2014/main" id="{857272D2-F8D9-49A4-9BCC-A317C8060858}"/>
              </a:ext>
            </a:extLst>
          </p:cNvPr>
          <p:cNvSpPr>
            <a:spLocks noGrp="1"/>
          </p:cNvSpPr>
          <p:nvPr>
            <p:ph type="body" sz="quarter" idx="17" hasCustomPrompt="1"/>
          </p:nvPr>
        </p:nvSpPr>
        <p:spPr>
          <a:xfrm>
            <a:off x="6855942" y="2492188"/>
            <a:ext cx="4484320" cy="1416424"/>
          </a:xfrm>
          <a:prstGeom prst="rect">
            <a:avLst/>
          </a:prstGeom>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9" name="Text Placeholder 30">
            <a:extLst>
              <a:ext uri="{FF2B5EF4-FFF2-40B4-BE49-F238E27FC236}">
                <a16:creationId xmlns:a16="http://schemas.microsoft.com/office/drawing/2014/main" id="{2E5471CD-51CF-4310-B493-E80F92C6A919}"/>
              </a:ext>
            </a:extLst>
          </p:cNvPr>
          <p:cNvSpPr>
            <a:spLocks noGrp="1"/>
          </p:cNvSpPr>
          <p:nvPr>
            <p:ph type="body" sz="quarter" idx="18" hasCustomPrompt="1"/>
          </p:nvPr>
        </p:nvSpPr>
        <p:spPr>
          <a:xfrm>
            <a:off x="6855942" y="4043082"/>
            <a:ext cx="4484320" cy="1416424"/>
          </a:xfrm>
          <a:prstGeom prst="rect">
            <a:avLst/>
          </a:prstGeom>
        </p:spPr>
        <p:txBody>
          <a:bodyPr/>
          <a:lstStyle>
            <a:lvl1pPr marL="285750" indent="-285750" algn="l">
              <a:buFont typeface="Arial" panose="020B0604020202020204" pitchFamily="34" charset="0"/>
              <a:buChar char="•"/>
              <a:defRPr sz="1800" b="0">
                <a:solidFill>
                  <a:schemeClr val="bg1"/>
                </a:solidFill>
                <a:latin typeface="Arial" panose="020B0604020202020204" pitchFamily="34" charset="0"/>
                <a:cs typeface="Arial" panose="020B0604020202020204" pitchFamily="34" charset="0"/>
              </a:defRPr>
            </a:lvl1pPr>
          </a:lstStyle>
          <a:p>
            <a:pPr lvl="0"/>
            <a:r>
              <a:rPr lang="en-US"/>
              <a:t>Arial Regular 16pt – for support copy</a:t>
            </a:r>
          </a:p>
        </p:txBody>
      </p:sp>
    </p:spTree>
    <p:extLst>
      <p:ext uri="{BB962C8B-B14F-4D97-AF65-F5344CB8AC3E}">
        <p14:creationId xmlns:p14="http://schemas.microsoft.com/office/powerpoint/2010/main" val="17528714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CBF66996-4D86-444D-AF5F-23F7787A3BB6}"/>
              </a:ext>
            </a:extLst>
          </p:cNvPr>
          <p:cNvSpPr>
            <a:spLocks noGrp="1"/>
          </p:cNvSpPr>
          <p:nvPr>
            <p:ph type="body" sz="quarter" idx="10" hasCustomPrompt="1"/>
          </p:nvPr>
        </p:nvSpPr>
        <p:spPr>
          <a:xfrm>
            <a:off x="5376441" y="627716"/>
            <a:ext cx="6245206" cy="491666"/>
          </a:xfrm>
          <a:prstGeom prst="rect">
            <a:avLst/>
          </a:prstGeom>
          <a:effectLst>
            <a:outerShdw blurRad="50800" dist="38100" dir="5400000" algn="t" rotWithShape="0">
              <a:prstClr val="black">
                <a:alpha val="40000"/>
              </a:prstClr>
            </a:outerShdw>
          </a:effectLst>
        </p:spPr>
        <p:txBody>
          <a:bodyPr/>
          <a:lstStyle>
            <a:lvl1pPr marL="0" indent="0" algn="r">
              <a:buNone/>
              <a:defRPr sz="3200" b="0">
                <a:solidFill>
                  <a:srgbClr val="EF4B25"/>
                </a:solidFill>
                <a:latin typeface="Arial" panose="020B0604020202020204" pitchFamily="34" charset="0"/>
                <a:cs typeface="Arial" panose="020B0604020202020204" pitchFamily="34" charset="0"/>
              </a:defRPr>
            </a:lvl1pPr>
          </a:lstStyle>
          <a:p>
            <a:pPr lvl="0"/>
            <a:r>
              <a:rPr lang="en-US"/>
              <a:t>CLICK HERE TO EDIT TITLE</a:t>
            </a:r>
          </a:p>
        </p:txBody>
      </p:sp>
      <p:sp>
        <p:nvSpPr>
          <p:cNvPr id="21" name="Text Placeholder 30">
            <a:extLst>
              <a:ext uri="{FF2B5EF4-FFF2-40B4-BE49-F238E27FC236}">
                <a16:creationId xmlns:a16="http://schemas.microsoft.com/office/drawing/2014/main" id="{BC376AF6-9F83-42FB-B46A-A36CDCFA56B7}"/>
              </a:ext>
            </a:extLst>
          </p:cNvPr>
          <p:cNvSpPr>
            <a:spLocks noGrp="1"/>
          </p:cNvSpPr>
          <p:nvPr>
            <p:ph type="body" sz="quarter" idx="17" hasCustomPrompt="1"/>
          </p:nvPr>
        </p:nvSpPr>
        <p:spPr>
          <a:xfrm>
            <a:off x="5644875" y="1211193"/>
            <a:ext cx="5966990" cy="960214"/>
          </a:xfrm>
          <a:prstGeom prst="rect">
            <a:avLst/>
          </a:prstGeom>
        </p:spPr>
        <p:txBody>
          <a:bodyPr/>
          <a:lstStyle>
            <a:lvl1pPr marL="0" indent="0" algn="r">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3" name="Text Placeholder 2">
            <a:extLst>
              <a:ext uri="{FF2B5EF4-FFF2-40B4-BE49-F238E27FC236}">
                <a16:creationId xmlns:a16="http://schemas.microsoft.com/office/drawing/2014/main" id="{8565A7E0-5117-4405-9705-8CA4F7C693F7}"/>
              </a:ext>
            </a:extLst>
          </p:cNvPr>
          <p:cNvSpPr>
            <a:spLocks noGrp="1"/>
          </p:cNvSpPr>
          <p:nvPr>
            <p:ph type="body" sz="quarter" idx="18" hasCustomPrompt="1"/>
          </p:nvPr>
        </p:nvSpPr>
        <p:spPr>
          <a:xfrm>
            <a:off x="5356877" y="5013564"/>
            <a:ext cx="6245206" cy="491666"/>
          </a:xfrm>
          <a:prstGeom prst="rect">
            <a:avLst/>
          </a:prstGeom>
          <a:effectLst>
            <a:outerShdw blurRad="50800" dist="38100" dir="5400000" algn="t" rotWithShape="0">
              <a:prstClr val="black">
                <a:alpha val="40000"/>
              </a:prstClr>
            </a:outerShdw>
          </a:effectLst>
        </p:spPr>
        <p:txBody>
          <a:bodyPr/>
          <a:lstStyle>
            <a:lvl1pPr marL="0" indent="0" algn="r">
              <a:buNone/>
              <a:defRPr sz="3200" b="0">
                <a:solidFill>
                  <a:srgbClr val="EF4B25"/>
                </a:solidFill>
                <a:latin typeface="Arial" panose="020B0604020202020204" pitchFamily="34" charset="0"/>
                <a:cs typeface="Arial" panose="020B0604020202020204" pitchFamily="34" charset="0"/>
              </a:defRPr>
            </a:lvl1pPr>
          </a:lstStyle>
          <a:p>
            <a:pPr lvl="0"/>
            <a:r>
              <a:rPr lang="en-US"/>
              <a:t>CLICK HERE TO EDIT TITLE</a:t>
            </a:r>
          </a:p>
        </p:txBody>
      </p:sp>
      <p:sp>
        <p:nvSpPr>
          <p:cNvPr id="24" name="Text Placeholder 30">
            <a:extLst>
              <a:ext uri="{FF2B5EF4-FFF2-40B4-BE49-F238E27FC236}">
                <a16:creationId xmlns:a16="http://schemas.microsoft.com/office/drawing/2014/main" id="{1AB04889-C07B-464B-BCB2-D62DCD8BE0D6}"/>
              </a:ext>
            </a:extLst>
          </p:cNvPr>
          <p:cNvSpPr>
            <a:spLocks noGrp="1"/>
          </p:cNvSpPr>
          <p:nvPr>
            <p:ph type="body" sz="quarter" idx="19" hasCustomPrompt="1"/>
          </p:nvPr>
        </p:nvSpPr>
        <p:spPr>
          <a:xfrm>
            <a:off x="5635093" y="5606048"/>
            <a:ext cx="5966990" cy="960214"/>
          </a:xfrm>
          <a:prstGeom prst="rect">
            <a:avLst/>
          </a:prstGeom>
        </p:spPr>
        <p:txBody>
          <a:bodyPr/>
          <a:lstStyle>
            <a:lvl1pPr marL="0" indent="0" algn="r">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5" name="Text Placeholder 2">
            <a:extLst>
              <a:ext uri="{FF2B5EF4-FFF2-40B4-BE49-F238E27FC236}">
                <a16:creationId xmlns:a16="http://schemas.microsoft.com/office/drawing/2014/main" id="{85E0DC4F-E70F-41BA-91A9-838690D3B70B}"/>
              </a:ext>
            </a:extLst>
          </p:cNvPr>
          <p:cNvSpPr>
            <a:spLocks noGrp="1"/>
          </p:cNvSpPr>
          <p:nvPr>
            <p:ph type="body" sz="quarter" idx="20" hasCustomPrompt="1"/>
          </p:nvPr>
        </p:nvSpPr>
        <p:spPr>
          <a:xfrm>
            <a:off x="372501" y="2633045"/>
            <a:ext cx="6245206" cy="491666"/>
          </a:xfrm>
          <a:prstGeom prst="rect">
            <a:avLst/>
          </a:prstGeom>
          <a:effectLst>
            <a:outerShdw blurRad="50800" dist="38100" dir="5400000" algn="t" rotWithShape="0">
              <a:prstClr val="black">
                <a:alpha val="40000"/>
              </a:prstClr>
            </a:outerShdw>
          </a:effectLst>
        </p:spPr>
        <p:txBody>
          <a:bodyPr/>
          <a:lstStyle>
            <a:lvl1pPr marL="0" indent="0" algn="l">
              <a:buNone/>
              <a:defRPr sz="3200" b="0">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26" name="Text Placeholder 30">
            <a:extLst>
              <a:ext uri="{FF2B5EF4-FFF2-40B4-BE49-F238E27FC236}">
                <a16:creationId xmlns:a16="http://schemas.microsoft.com/office/drawing/2014/main" id="{127958EC-DD84-4592-8BA1-2C3F2678B967}"/>
              </a:ext>
            </a:extLst>
          </p:cNvPr>
          <p:cNvSpPr>
            <a:spLocks noGrp="1"/>
          </p:cNvSpPr>
          <p:nvPr>
            <p:ph type="body" sz="quarter" idx="21" hasCustomPrompt="1"/>
          </p:nvPr>
        </p:nvSpPr>
        <p:spPr>
          <a:xfrm>
            <a:off x="372501" y="3224019"/>
            <a:ext cx="5966990" cy="960214"/>
          </a:xfrm>
          <a:prstGeom prst="rect">
            <a:avLst/>
          </a:prstGeom>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 name="Slide Number Placeholder 1">
            <a:extLst>
              <a:ext uri="{FF2B5EF4-FFF2-40B4-BE49-F238E27FC236}">
                <a16:creationId xmlns:a16="http://schemas.microsoft.com/office/drawing/2014/main" id="{BF07E155-667B-4890-AC29-3174F67B5EE9}"/>
              </a:ext>
            </a:extLst>
          </p:cNvPr>
          <p:cNvSpPr>
            <a:spLocks noGrp="1"/>
          </p:cNvSpPr>
          <p:nvPr>
            <p:ph type="sldNum" sz="quarter" idx="22"/>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742504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5EF15BE7-9C77-4F4C-AC5A-32AF70D752D5}"/>
              </a:ext>
            </a:extLst>
          </p:cNvPr>
          <p:cNvSpPr>
            <a:spLocks noGrp="1"/>
          </p:cNvSpPr>
          <p:nvPr>
            <p:ph type="body" sz="quarter" idx="10" hasCustomPrompt="1"/>
          </p:nvPr>
        </p:nvSpPr>
        <p:spPr>
          <a:xfrm>
            <a:off x="8153733" y="610108"/>
            <a:ext cx="3605979" cy="959037"/>
          </a:xfrm>
          <a:prstGeom prst="rect">
            <a:avLst/>
          </a:prstGeom>
          <a:effectLst/>
        </p:spPr>
        <p:txBody>
          <a:bodyPr/>
          <a:lstStyle>
            <a:lvl1pPr marL="0" indent="0" algn="l">
              <a:buNone/>
              <a:defRPr sz="3200" b="0">
                <a:solidFill>
                  <a:srgbClr val="66B948"/>
                </a:solidFill>
                <a:latin typeface="Arial" panose="020B0604020202020204" pitchFamily="34" charset="0"/>
                <a:cs typeface="Arial" panose="020B0604020202020204" pitchFamily="34" charset="0"/>
              </a:defRPr>
            </a:lvl1pPr>
          </a:lstStyle>
          <a:p>
            <a:pPr lvl="0"/>
            <a:r>
              <a:rPr lang="en-US"/>
              <a:t>CLICK HERE TO EDIT TITLE</a:t>
            </a:r>
          </a:p>
        </p:txBody>
      </p:sp>
      <p:sp>
        <p:nvSpPr>
          <p:cNvPr id="31" name="Text Placeholder 30">
            <a:extLst>
              <a:ext uri="{FF2B5EF4-FFF2-40B4-BE49-F238E27FC236}">
                <a16:creationId xmlns:a16="http://schemas.microsoft.com/office/drawing/2014/main" id="{B773F203-DA5D-4158-9313-C00267F16004}"/>
              </a:ext>
            </a:extLst>
          </p:cNvPr>
          <p:cNvSpPr>
            <a:spLocks noGrp="1"/>
          </p:cNvSpPr>
          <p:nvPr>
            <p:ph type="body" sz="quarter" idx="17" hasCustomPrompt="1"/>
          </p:nvPr>
        </p:nvSpPr>
        <p:spPr>
          <a:xfrm>
            <a:off x="8153733" y="1648944"/>
            <a:ext cx="3605979" cy="1399055"/>
          </a:xfrm>
          <a:prstGeom prst="rect">
            <a:avLst/>
          </a:prstGeom>
        </p:spPr>
        <p:txBody>
          <a:bodyPr/>
          <a:lstStyle>
            <a:lvl1pPr marL="0" indent="0" algn="l">
              <a:buNone/>
              <a:defRPr sz="1800" b="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32" name="Text Placeholder 29">
            <a:extLst>
              <a:ext uri="{FF2B5EF4-FFF2-40B4-BE49-F238E27FC236}">
                <a16:creationId xmlns:a16="http://schemas.microsoft.com/office/drawing/2014/main" id="{BB12B9D7-A99E-4808-99E6-B6ED0124F5AF}"/>
              </a:ext>
            </a:extLst>
          </p:cNvPr>
          <p:cNvSpPr>
            <a:spLocks noGrp="1"/>
          </p:cNvSpPr>
          <p:nvPr>
            <p:ph type="body" sz="quarter" idx="20" hasCustomPrompt="1"/>
          </p:nvPr>
        </p:nvSpPr>
        <p:spPr>
          <a:xfrm>
            <a:off x="8153732" y="3237193"/>
            <a:ext cx="3605979" cy="2781866"/>
          </a:xfrm>
          <a:prstGeom prst="rect">
            <a:avLst/>
          </a:prstGeom>
        </p:spPr>
        <p:txBody>
          <a:bodyPr/>
          <a:lstStyle>
            <a:lvl1pPr marL="285750" indent="-285750" algn="ct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33" name="Text Placeholder 2">
            <a:extLst>
              <a:ext uri="{FF2B5EF4-FFF2-40B4-BE49-F238E27FC236}">
                <a16:creationId xmlns:a16="http://schemas.microsoft.com/office/drawing/2014/main" id="{BDD0D4F6-23C8-40E5-89CC-0B40E9AE8E1E}"/>
              </a:ext>
            </a:extLst>
          </p:cNvPr>
          <p:cNvSpPr>
            <a:spLocks noGrp="1"/>
          </p:cNvSpPr>
          <p:nvPr>
            <p:ph type="body" sz="quarter" idx="21" hasCustomPrompt="1"/>
          </p:nvPr>
        </p:nvSpPr>
        <p:spPr>
          <a:xfrm>
            <a:off x="2423259" y="180966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4" name="Text Placeholder 2">
            <a:extLst>
              <a:ext uri="{FF2B5EF4-FFF2-40B4-BE49-F238E27FC236}">
                <a16:creationId xmlns:a16="http://schemas.microsoft.com/office/drawing/2014/main" id="{F57E2BB4-5932-4D12-B17D-4813553C1CAD}"/>
              </a:ext>
            </a:extLst>
          </p:cNvPr>
          <p:cNvSpPr>
            <a:spLocks noGrp="1"/>
          </p:cNvSpPr>
          <p:nvPr>
            <p:ph type="body" sz="quarter" idx="22" hasCustomPrompt="1"/>
          </p:nvPr>
        </p:nvSpPr>
        <p:spPr>
          <a:xfrm>
            <a:off x="4368276" y="181457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7" name="Text Placeholder 2">
            <a:extLst>
              <a:ext uri="{FF2B5EF4-FFF2-40B4-BE49-F238E27FC236}">
                <a16:creationId xmlns:a16="http://schemas.microsoft.com/office/drawing/2014/main" id="{F48B5356-0DF1-48F0-B86F-F6988613EE7F}"/>
              </a:ext>
            </a:extLst>
          </p:cNvPr>
          <p:cNvSpPr>
            <a:spLocks noGrp="1"/>
          </p:cNvSpPr>
          <p:nvPr>
            <p:ph type="body" sz="quarter" idx="23" hasCustomPrompt="1"/>
          </p:nvPr>
        </p:nvSpPr>
        <p:spPr>
          <a:xfrm>
            <a:off x="2433259" y="3840095"/>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8" name="Text Placeholder 2">
            <a:extLst>
              <a:ext uri="{FF2B5EF4-FFF2-40B4-BE49-F238E27FC236}">
                <a16:creationId xmlns:a16="http://schemas.microsoft.com/office/drawing/2014/main" id="{CD5A5728-99A2-48BC-8AE9-65477CABC7FC}"/>
              </a:ext>
            </a:extLst>
          </p:cNvPr>
          <p:cNvSpPr>
            <a:spLocks noGrp="1"/>
          </p:cNvSpPr>
          <p:nvPr>
            <p:ph type="body" sz="quarter" idx="24" hasCustomPrompt="1"/>
          </p:nvPr>
        </p:nvSpPr>
        <p:spPr>
          <a:xfrm>
            <a:off x="4378281" y="383603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2" name="Slide Number Placeholder 1">
            <a:extLst>
              <a:ext uri="{FF2B5EF4-FFF2-40B4-BE49-F238E27FC236}">
                <a16:creationId xmlns:a16="http://schemas.microsoft.com/office/drawing/2014/main" id="{4D5DBA2A-A415-4257-868E-BD07922D3C9B}"/>
              </a:ext>
            </a:extLst>
          </p:cNvPr>
          <p:cNvSpPr>
            <a:spLocks noGrp="1"/>
          </p:cNvSpPr>
          <p:nvPr>
            <p:ph type="sldNum" sz="quarter" idx="25"/>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207313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14F9F9ED-3014-498E-965F-0E6B098381B5}"/>
              </a:ext>
            </a:extLst>
          </p:cNvPr>
          <p:cNvSpPr>
            <a:spLocks noGrp="1"/>
          </p:cNvSpPr>
          <p:nvPr>
            <p:ph type="body" sz="quarter" idx="10" hasCustomPrompt="1"/>
          </p:nvPr>
        </p:nvSpPr>
        <p:spPr>
          <a:xfrm>
            <a:off x="686455" y="411783"/>
            <a:ext cx="10618040" cy="638175"/>
          </a:xfrm>
          <a:prstGeom prst="rect">
            <a:avLst/>
          </a:prstGeom>
        </p:spPr>
        <p:txBody>
          <a:bodyPr/>
          <a:lstStyle>
            <a:lvl1pPr marL="0" indent="0">
              <a:buNone/>
              <a:defRPr sz="3600" b="1">
                <a:solidFill>
                  <a:srgbClr val="66B948"/>
                </a:solidFill>
                <a:latin typeface="Arial" panose="020B0604020202020204" pitchFamily="34" charset="0"/>
                <a:cs typeface="Arial" panose="020B0604020202020204" pitchFamily="34" charset="0"/>
              </a:defRPr>
            </a:lvl1pPr>
          </a:lstStyle>
          <a:p>
            <a:pPr lvl="0"/>
            <a:r>
              <a:rPr lang="en-US"/>
              <a:t>CLICK HERE TO EDIT TITLE</a:t>
            </a:r>
          </a:p>
        </p:txBody>
      </p:sp>
      <p:sp>
        <p:nvSpPr>
          <p:cNvPr id="7" name="Text Placeholder 30">
            <a:extLst>
              <a:ext uri="{FF2B5EF4-FFF2-40B4-BE49-F238E27FC236}">
                <a16:creationId xmlns:a16="http://schemas.microsoft.com/office/drawing/2014/main" id="{CF589A65-6F17-41D8-AD88-AB7A315C0E35}"/>
              </a:ext>
            </a:extLst>
          </p:cNvPr>
          <p:cNvSpPr>
            <a:spLocks noGrp="1"/>
          </p:cNvSpPr>
          <p:nvPr>
            <p:ph type="body" sz="quarter" idx="14" hasCustomPrompt="1"/>
          </p:nvPr>
        </p:nvSpPr>
        <p:spPr>
          <a:xfrm>
            <a:off x="1358150" y="1550557"/>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8" name="Text Placeholder 32">
            <a:extLst>
              <a:ext uri="{FF2B5EF4-FFF2-40B4-BE49-F238E27FC236}">
                <a16:creationId xmlns:a16="http://schemas.microsoft.com/office/drawing/2014/main" id="{5CA92BEE-1660-4047-AECF-74D63E8F3ADC}"/>
              </a:ext>
            </a:extLst>
          </p:cNvPr>
          <p:cNvSpPr>
            <a:spLocks noGrp="1"/>
          </p:cNvSpPr>
          <p:nvPr>
            <p:ph type="body" sz="quarter" idx="15" hasCustomPrompt="1"/>
          </p:nvPr>
        </p:nvSpPr>
        <p:spPr>
          <a:xfrm>
            <a:off x="1358151" y="1854654"/>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9" name="Text Placeholder 30">
            <a:extLst>
              <a:ext uri="{FF2B5EF4-FFF2-40B4-BE49-F238E27FC236}">
                <a16:creationId xmlns:a16="http://schemas.microsoft.com/office/drawing/2014/main" id="{933D2B98-C0D5-44B9-BA65-C2D43A290DC4}"/>
              </a:ext>
            </a:extLst>
          </p:cNvPr>
          <p:cNvSpPr>
            <a:spLocks noGrp="1"/>
          </p:cNvSpPr>
          <p:nvPr>
            <p:ph type="body" sz="quarter" idx="16" hasCustomPrompt="1"/>
          </p:nvPr>
        </p:nvSpPr>
        <p:spPr>
          <a:xfrm>
            <a:off x="1357572" y="2531800"/>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0" name="Text Placeholder 32">
            <a:extLst>
              <a:ext uri="{FF2B5EF4-FFF2-40B4-BE49-F238E27FC236}">
                <a16:creationId xmlns:a16="http://schemas.microsoft.com/office/drawing/2014/main" id="{3252C3B8-DB2D-4A06-BBBA-4B36F175F78E}"/>
              </a:ext>
            </a:extLst>
          </p:cNvPr>
          <p:cNvSpPr>
            <a:spLocks noGrp="1"/>
          </p:cNvSpPr>
          <p:nvPr>
            <p:ph type="body" sz="quarter" idx="17" hasCustomPrompt="1"/>
          </p:nvPr>
        </p:nvSpPr>
        <p:spPr>
          <a:xfrm>
            <a:off x="1357573" y="2835897"/>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11" name="Text Placeholder 30">
            <a:extLst>
              <a:ext uri="{FF2B5EF4-FFF2-40B4-BE49-F238E27FC236}">
                <a16:creationId xmlns:a16="http://schemas.microsoft.com/office/drawing/2014/main" id="{6AC3A3AC-08C8-4ADE-9F21-470128FBC674}"/>
              </a:ext>
            </a:extLst>
          </p:cNvPr>
          <p:cNvSpPr>
            <a:spLocks noGrp="1"/>
          </p:cNvSpPr>
          <p:nvPr>
            <p:ph type="body" sz="quarter" idx="18" hasCustomPrompt="1"/>
          </p:nvPr>
        </p:nvSpPr>
        <p:spPr>
          <a:xfrm>
            <a:off x="1358150" y="3534478"/>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2" name="Text Placeholder 32">
            <a:extLst>
              <a:ext uri="{FF2B5EF4-FFF2-40B4-BE49-F238E27FC236}">
                <a16:creationId xmlns:a16="http://schemas.microsoft.com/office/drawing/2014/main" id="{D23A9DDB-61E4-4FE8-8B0A-16D13E1C7142}"/>
              </a:ext>
            </a:extLst>
          </p:cNvPr>
          <p:cNvSpPr>
            <a:spLocks noGrp="1"/>
          </p:cNvSpPr>
          <p:nvPr>
            <p:ph type="body" sz="quarter" idx="19" hasCustomPrompt="1"/>
          </p:nvPr>
        </p:nvSpPr>
        <p:spPr>
          <a:xfrm>
            <a:off x="1358151" y="3838575"/>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3" name="Slide Number Placeholder 2">
            <a:extLst>
              <a:ext uri="{FF2B5EF4-FFF2-40B4-BE49-F238E27FC236}">
                <a16:creationId xmlns:a16="http://schemas.microsoft.com/office/drawing/2014/main" id="{C29403E5-9CFA-4460-BABE-28A2A446DD1A}"/>
              </a:ext>
            </a:extLst>
          </p:cNvPr>
          <p:cNvSpPr>
            <a:spLocks noGrp="1"/>
          </p:cNvSpPr>
          <p:nvPr>
            <p:ph type="sldNum" sz="quarter" idx="2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503073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pic>
        <p:nvPicPr>
          <p:cNvPr id="15" name="Picture Placeholder 2">
            <a:extLst>
              <a:ext uri="{FF2B5EF4-FFF2-40B4-BE49-F238E27FC236}">
                <a16:creationId xmlns:a16="http://schemas.microsoft.com/office/drawing/2014/main" id="{2FE80F4C-A791-4F2A-9DE9-9547CADD3885}"/>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18" name="Slide Number Placeholder 17">
            <a:extLst>
              <a:ext uri="{FF2B5EF4-FFF2-40B4-BE49-F238E27FC236}">
                <a16:creationId xmlns:a16="http://schemas.microsoft.com/office/drawing/2014/main" id="{CE15DB58-E246-4579-83F0-D8D0A6729F30}"/>
              </a:ext>
            </a:extLst>
          </p:cNvPr>
          <p:cNvSpPr>
            <a:spLocks noGrp="1"/>
          </p:cNvSpPr>
          <p:nvPr>
            <p:ph type="sldNum" sz="quarter" idx="10"/>
          </p:nvPr>
        </p:nvSpPr>
        <p:spPr/>
        <p:txBody>
          <a:bodyPr/>
          <a:lstStyle/>
          <a:p>
            <a:fld id="{4179449E-6FBB-2343-B3AE-D1EFA46A6E77}" type="slidenum">
              <a:rPr lang="en-US" smtClean="0"/>
              <a:pPr/>
              <a:t>‹#›</a:t>
            </a:fld>
            <a:endParaRPr lang="en-US"/>
          </a:p>
        </p:txBody>
      </p:sp>
      <p:sp>
        <p:nvSpPr>
          <p:cNvPr id="14" name="Rounded Rectangle 7">
            <a:extLst>
              <a:ext uri="{FF2B5EF4-FFF2-40B4-BE49-F238E27FC236}">
                <a16:creationId xmlns:a16="http://schemas.microsoft.com/office/drawing/2014/main" id="{2E00A892-E3BB-4BE0-82F5-82504612496F}"/>
              </a:ext>
            </a:extLst>
          </p:cNvPr>
          <p:cNvSpPr/>
          <p:nvPr userDrawn="1"/>
        </p:nvSpPr>
        <p:spPr>
          <a:xfrm>
            <a:off x="1" y="5286626"/>
            <a:ext cx="12192000" cy="1571373"/>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6" name="TextBox 15">
            <a:extLst>
              <a:ext uri="{FF2B5EF4-FFF2-40B4-BE49-F238E27FC236}">
                <a16:creationId xmlns:a16="http://schemas.microsoft.com/office/drawing/2014/main" id="{EBCEFFB6-30FE-4CBD-AA28-34BFDC20E26B}"/>
              </a:ext>
            </a:extLst>
          </p:cNvPr>
          <p:cNvSpPr txBox="1"/>
          <p:nvPr userDrawn="1"/>
        </p:nvSpPr>
        <p:spPr>
          <a:xfrm>
            <a:off x="26203" y="6376259"/>
            <a:ext cx="5335449" cy="430887"/>
          </a:xfrm>
          <a:prstGeom prst="rect">
            <a:avLst/>
          </a:prstGeom>
          <a:noFill/>
        </p:spPr>
        <p:txBody>
          <a:bodyPr wrap="square" rtlCol="0">
            <a:spAutoFit/>
          </a:bodyPr>
          <a:lstStyle/>
          <a:p>
            <a:pPr lvl="0"/>
            <a:r>
              <a:rPr lang="en-US" sz="1100">
                <a:solidFill>
                  <a:schemeClr val="bg1"/>
                </a:solidFill>
                <a:latin typeface="Arial" panose="020B0604020202020204" pitchFamily="34" charset="0"/>
                <a:cs typeface="Arial" panose="020B0604020202020204" pitchFamily="34" charset="0"/>
              </a:rPr>
              <a:t>Food and Nutrition Division</a:t>
            </a:r>
          </a:p>
          <a:p>
            <a:pPr lvl="0"/>
            <a:r>
              <a:rPr lang="en-US" sz="1100">
                <a:solidFill>
                  <a:schemeClr val="bg1"/>
                </a:solidFill>
                <a:latin typeface="Arial" panose="020B0604020202020204" pitchFamily="34" charset="0"/>
                <a:cs typeface="Arial" panose="020B0604020202020204" pitchFamily="34" charset="0"/>
              </a:rPr>
              <a:t>Food Distribution Program</a:t>
            </a:r>
          </a:p>
        </p:txBody>
      </p:sp>
      <p:sp>
        <p:nvSpPr>
          <p:cNvPr id="19" name="TextBox 18">
            <a:extLst>
              <a:ext uri="{FF2B5EF4-FFF2-40B4-BE49-F238E27FC236}">
                <a16:creationId xmlns:a16="http://schemas.microsoft.com/office/drawing/2014/main" id="{822A0D84-3BAC-4C8E-B095-EDAC63A72973}"/>
              </a:ext>
            </a:extLst>
          </p:cNvPr>
          <p:cNvSpPr txBox="1"/>
          <p:nvPr userDrawn="1"/>
        </p:nvSpPr>
        <p:spPr>
          <a:xfrm>
            <a:off x="2167128" y="6368762"/>
            <a:ext cx="7790688" cy="430887"/>
          </a:xfrm>
          <a:prstGeom prst="rect">
            <a:avLst/>
          </a:prstGeom>
          <a:noFill/>
          <a:effectLst/>
        </p:spPr>
        <p:txBody>
          <a:bodyPr wrap="square" rtlCol="0">
            <a:spAutoFit/>
          </a:bodyPr>
          <a:lstStyle/>
          <a:p>
            <a:pPr algn="ctr"/>
            <a:r>
              <a:rPr lang="en-US" sz="1100">
                <a:solidFill>
                  <a:schemeClr val="bg1"/>
                </a:solidFill>
                <a:latin typeface="Arial" panose="020B0604020202020204" pitchFamily="34" charset="0"/>
                <a:cs typeface="Arial" panose="020B0604020202020204" pitchFamily="34" charset="0"/>
              </a:rPr>
              <a:t>This product was funded by USDA. </a:t>
            </a:r>
          </a:p>
          <a:p>
            <a:pPr algn="ctr"/>
            <a:r>
              <a:rPr lang="en-US" sz="1100">
                <a:solidFill>
                  <a:schemeClr val="bg1"/>
                </a:solidFill>
                <a:latin typeface="Arial" panose="020B0604020202020204" pitchFamily="34" charset="0"/>
                <a:cs typeface="Arial" panose="020B0604020202020204" pitchFamily="34" charset="0"/>
              </a:rPr>
              <a:t>This institution is an equal opportunity provider.</a:t>
            </a:r>
            <a:endParaRPr lang="en-US" sz="1200">
              <a:solidFill>
                <a:schemeClr val="bg1"/>
              </a:solidFill>
              <a:latin typeface="Arial" panose="020B0604020202020204" pitchFamily="34" charset="0"/>
              <a:cs typeface="Arial" panose="020B0604020202020204" pitchFamily="34" charset="0"/>
            </a:endParaRPr>
          </a:p>
        </p:txBody>
      </p:sp>
      <p:sp>
        <p:nvSpPr>
          <p:cNvPr id="20" name="Date Placeholder 3">
            <a:extLst>
              <a:ext uri="{FF2B5EF4-FFF2-40B4-BE49-F238E27FC236}">
                <a16:creationId xmlns:a16="http://schemas.microsoft.com/office/drawing/2014/main" id="{C5DB78E9-DA0B-4B5E-9049-9A505C4B0758}"/>
              </a:ext>
            </a:extLst>
          </p:cNvPr>
          <p:cNvSpPr>
            <a:spLocks noGrp="1"/>
          </p:cNvSpPr>
          <p:nvPr>
            <p:ph type="dt" sz="half" idx="2"/>
          </p:nvPr>
        </p:nvSpPr>
        <p:spPr>
          <a:xfrm>
            <a:off x="10258010" y="6353842"/>
            <a:ext cx="1841582" cy="446264"/>
          </a:xfrm>
          <a:prstGeom prst="rect">
            <a:avLst/>
          </a:prstGeom>
        </p:spPr>
        <p:txBody>
          <a:bodyPr vert="horz" lIns="91440" tIns="45720" rIns="91440" bIns="45720" rtlCol="0" anchor="ctr"/>
          <a:lstStyle>
            <a:lvl1pPr algn="r">
              <a:defRPr lang="en-US" sz="11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85674842-E8B5-492C-B282-BEF7197A003C}" type="datetime1">
              <a:rPr lang="en-US" smtClean="0"/>
              <a:t>7/30/2025</a:t>
            </a:fld>
            <a:endParaRPr lang="en-US"/>
          </a:p>
          <a:p>
            <a:r>
              <a:rPr lang="en-US"/>
              <a:t>www.SquareMeals.org</a:t>
            </a:r>
          </a:p>
        </p:txBody>
      </p:sp>
      <p:sp>
        <p:nvSpPr>
          <p:cNvPr id="21" name="TextBox 20">
            <a:extLst>
              <a:ext uri="{FF2B5EF4-FFF2-40B4-BE49-F238E27FC236}">
                <a16:creationId xmlns:a16="http://schemas.microsoft.com/office/drawing/2014/main" id="{253D2272-8DCA-4F88-966F-F26C484A9C1E}"/>
              </a:ext>
            </a:extLst>
          </p:cNvPr>
          <p:cNvSpPr txBox="1"/>
          <p:nvPr userDrawn="1"/>
        </p:nvSpPr>
        <p:spPr>
          <a:xfrm>
            <a:off x="1" y="5994274"/>
            <a:ext cx="12192001" cy="430887"/>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100"/>
              <a:t>Fraud Hotline: 1-866-5-FRAUD-4 or 1-866-537-2834 | P.O. Box 12847 | Austin, TX 78711</a:t>
            </a:r>
          </a:p>
          <a:p>
            <a:pPr lvl="0"/>
            <a:r>
              <a:rPr lang="en-US" sz="1100"/>
              <a:t>Toll Free: (877) TEX-MEAL | For the hearing impaired: (800) 735-2989 (TTY)</a:t>
            </a:r>
          </a:p>
        </p:txBody>
      </p:sp>
      <p:pic>
        <p:nvPicPr>
          <p:cNvPr id="25" name="Picture 24"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70DFB41C-511D-416D-BDC8-08DBF7913D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2726" y="5574712"/>
            <a:ext cx="1263238" cy="976139"/>
          </a:xfrm>
          <a:prstGeom prst="rect">
            <a:avLst/>
          </a:prstGeom>
        </p:spPr>
      </p:pic>
      <p:pic>
        <p:nvPicPr>
          <p:cNvPr id="26" name="Picture 25" descr="Social Media Icons (4 total). Left to Right and Top to Bottom: Facebook, Instagram, Twitter and YouTube.">
            <a:extLst>
              <a:ext uri="{FF2B5EF4-FFF2-40B4-BE49-F238E27FC236}">
                <a16:creationId xmlns:a16="http://schemas.microsoft.com/office/drawing/2014/main" id="{91F000C6-684B-4673-845C-66BE84529DE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52067" y="5806515"/>
            <a:ext cx="540775" cy="525255"/>
          </a:xfrm>
          <a:prstGeom prst="rect">
            <a:avLst/>
          </a:prstGeom>
        </p:spPr>
      </p:pic>
      <p:pic>
        <p:nvPicPr>
          <p:cNvPr id="13" name="Picture 12">
            <a:extLst>
              <a:ext uri="{FF2B5EF4-FFF2-40B4-BE49-F238E27FC236}">
                <a16:creationId xmlns:a16="http://schemas.microsoft.com/office/drawing/2014/main" id="{9F58A134-A986-48F0-AE07-DC578DFD9A9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816450" y="5007550"/>
            <a:ext cx="2434808" cy="888734"/>
          </a:xfrm>
          <a:prstGeom prst="rect">
            <a:avLst/>
          </a:prstGeom>
        </p:spPr>
      </p:pic>
      <p:sp>
        <p:nvSpPr>
          <p:cNvPr id="17" name="TextBox 16">
            <a:extLst>
              <a:ext uri="{FF2B5EF4-FFF2-40B4-BE49-F238E27FC236}">
                <a16:creationId xmlns:a16="http://schemas.microsoft.com/office/drawing/2014/main" id="{8E65F6D8-7C97-AFAE-F88F-42555B909277}"/>
              </a:ext>
            </a:extLst>
          </p:cNvPr>
          <p:cNvSpPr txBox="1"/>
          <p:nvPr userDrawn="1"/>
        </p:nvSpPr>
        <p:spPr>
          <a:xfrm>
            <a:off x="319509" y="267391"/>
            <a:ext cx="11082010" cy="4932376"/>
          </a:xfrm>
          <a:prstGeom prst="rect">
            <a:avLst/>
          </a:prstGeom>
          <a:noFill/>
        </p:spPr>
        <p:txBody>
          <a:bodyPr wrap="square" rtlCol="0" anchor="ctr">
            <a:spAutoFit/>
          </a:bodyPr>
          <a:lstStyle/>
          <a:p>
            <a:pPr marL="0" marR="0"/>
            <a:r>
              <a:rPr lang="en-US" sz="1200">
                <a:solidFill>
                  <a:srgbClr val="1B1B1B"/>
                </a:solidFill>
                <a:effectLst/>
                <a:latin typeface="Calibri" panose="020F0502020204030204" pitchFamily="34" charset="0"/>
                <a:ea typeface="Times New Roman" panose="02020603050405020304" pitchFamily="18"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marL="0" marR="0"/>
            <a:endParaRPr lang="en-US" sz="1200">
              <a:effectLst/>
              <a:latin typeface="Times New Roman" panose="02020603050405020304" pitchFamily="18" charset="0"/>
              <a:ea typeface="Times New Roman" panose="02020603050405020304" pitchFamily="18" charset="0"/>
            </a:endParaRPr>
          </a:p>
          <a:p>
            <a:pPr marL="0" marR="0"/>
            <a:r>
              <a:rPr lang="en-US" sz="1200">
                <a:solidFill>
                  <a:srgbClr val="1B1B1B"/>
                </a:solidFill>
                <a:effectLst/>
                <a:latin typeface="Calibri" panose="020F0502020204030204" pitchFamily="34" charset="0"/>
                <a:ea typeface="Times New Roman" panose="02020603050405020304" pitchFamily="18"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a:endParaRPr lang="en-US" sz="1200">
              <a:effectLst/>
              <a:latin typeface="Times New Roman" panose="02020603050405020304" pitchFamily="18" charset="0"/>
              <a:ea typeface="Times New Roman" panose="02020603050405020304" pitchFamily="18" charset="0"/>
            </a:endParaRPr>
          </a:p>
          <a:p>
            <a:pPr marL="0" marR="0"/>
            <a:r>
              <a:rPr lang="en-US" sz="1200">
                <a:solidFill>
                  <a:srgbClr val="1B1B1B"/>
                </a:solidFill>
                <a:effectLst/>
                <a:latin typeface="Calibri" panose="020F0502020204030204" pitchFamily="34" charset="0"/>
                <a:ea typeface="Times New Roman" panose="02020603050405020304" pitchFamily="18" charset="0"/>
              </a:rPr>
              <a:t>To file a program discrimination complaint, a Complainant should complete a Form AD-3027, USDA Program Discrimination Complaint Form which can be obtained online at: </a:t>
            </a:r>
            <a:r>
              <a:rPr lang="en-US" sz="1200" u="sng">
                <a:solidFill>
                  <a:srgbClr val="0070C0"/>
                </a:solidFill>
                <a:effectLst/>
                <a:latin typeface="Calibri" panose="020F050202020403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https://www.usda.gov/sites/default/files/documents/USDA-OASCR%20P-Complaint-Form-0508-0002-508-11-28-17Fax2Mail.pdf</a:t>
            </a:r>
            <a:r>
              <a:rPr lang="en-US" sz="1200">
                <a:solidFill>
                  <a:srgbClr val="1B1B1B"/>
                </a:solidFill>
                <a:effectLst/>
                <a:latin typeface="Calibri" panose="020F0502020204030204" pitchFamily="34" charset="0"/>
                <a:ea typeface="Times New Roman" panose="02020603050405020304" pitchFamily="18"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marL="0" marR="0"/>
            <a:endParaRPr lang="en-US" sz="1200">
              <a:effectLst/>
              <a:latin typeface="Times New Roman" panose="02020603050405020304" pitchFamily="18" charset="0"/>
              <a:ea typeface="Times New Roman" panose="02020603050405020304" pitchFamily="18"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mail:</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U.S. Department of Agriculture</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Office of the Assistant Secretary for Civil Rights</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1400 Independence Avenue, SW</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Washington, D.C. 20250-9410; or</a:t>
            </a:r>
            <a:endParaRPr lang="en-US" sz="1200">
              <a:solidFill>
                <a:srgbClr val="1B1B1B"/>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fax:</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(833) 256-1665 or (202) 690-7442; or</a:t>
            </a:r>
            <a:endParaRPr lang="en-US" sz="1200">
              <a:solidFill>
                <a:srgbClr val="1B1B1B"/>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email:</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u="sng">
                <a:solidFill>
                  <a:srgbClr val="0070C0"/>
                </a:solidFill>
                <a:effectLst/>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program.intake@usda.gov</a:t>
            </a:r>
            <a:endParaRPr lang="en-US" sz="1200" u="sng">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14000"/>
              </a:lnSpc>
              <a:spcBef>
                <a:spcPts val="0"/>
              </a:spcBef>
              <a:spcAft>
                <a:spcPts val="900"/>
              </a:spcAft>
              <a:buFont typeface="+mj-lt"/>
              <a:buNone/>
              <a:tabLst>
                <a:tab pos="457200" algn="l"/>
              </a:tabLst>
            </a:pPr>
            <a:r>
              <a:rPr lang="en-US" sz="1200" kern="1200">
                <a:solidFill>
                  <a:srgbClr val="1B1B1B"/>
                </a:solidFill>
                <a:effectLst/>
                <a:latin typeface="Calibri" panose="020F0502020204030204" pitchFamily="34" charset="0"/>
                <a:cs typeface="Calibri" panose="020F0502020204030204" pitchFamily="34" charset="0"/>
              </a:rPr>
              <a:t>This institution is an equal opportunity provider.</a:t>
            </a:r>
            <a:endParaRPr lang="en-US" sz="120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733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29403E5-9CFA-4460-BABE-28A2A446DD1A}"/>
              </a:ext>
            </a:extLst>
          </p:cNvPr>
          <p:cNvSpPr>
            <a:spLocks noGrp="1"/>
          </p:cNvSpPr>
          <p:nvPr>
            <p:ph type="sldNum" sz="quarter" idx="2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394025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52_Custom Layout">
    <p:spTree>
      <p:nvGrpSpPr>
        <p:cNvPr id="1" name=""/>
        <p:cNvGrpSpPr/>
        <p:nvPr/>
      </p:nvGrpSpPr>
      <p:grpSpPr>
        <a:xfrm>
          <a:off x="0" y="0"/>
          <a:ext cx="0" cy="0"/>
          <a:chOff x="0" y="0"/>
          <a:chExt cx="0" cy="0"/>
        </a:xfrm>
      </p:grpSpPr>
      <p:sp>
        <p:nvSpPr>
          <p:cNvPr id="22" name="Text Placeholder 32">
            <a:extLst>
              <a:ext uri="{FF2B5EF4-FFF2-40B4-BE49-F238E27FC236}">
                <a16:creationId xmlns:a16="http://schemas.microsoft.com/office/drawing/2014/main" id="{1422056E-AA47-4A18-8530-A58160F4EEB7}"/>
              </a:ext>
            </a:extLst>
          </p:cNvPr>
          <p:cNvSpPr>
            <a:spLocks noGrp="1"/>
          </p:cNvSpPr>
          <p:nvPr>
            <p:ph type="body" sz="quarter" idx="15" hasCustomPrompt="1"/>
          </p:nvPr>
        </p:nvSpPr>
        <p:spPr>
          <a:xfrm>
            <a:off x="4445122" y="4635168"/>
            <a:ext cx="4884409" cy="466545"/>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email@texasagriculture.gov</a:t>
            </a:r>
          </a:p>
        </p:txBody>
      </p:sp>
      <p:sp>
        <p:nvSpPr>
          <p:cNvPr id="23" name="Text Placeholder 32">
            <a:extLst>
              <a:ext uri="{FF2B5EF4-FFF2-40B4-BE49-F238E27FC236}">
                <a16:creationId xmlns:a16="http://schemas.microsoft.com/office/drawing/2014/main" id="{A6BEE151-EC98-44C0-82BE-78C0DFE5220B}"/>
              </a:ext>
            </a:extLst>
          </p:cNvPr>
          <p:cNvSpPr>
            <a:spLocks noGrp="1"/>
          </p:cNvSpPr>
          <p:nvPr>
            <p:ph type="body" sz="quarter" idx="16" hasCustomPrompt="1"/>
          </p:nvPr>
        </p:nvSpPr>
        <p:spPr>
          <a:xfrm>
            <a:off x="4659812" y="5696549"/>
            <a:ext cx="1705129" cy="394674"/>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123-456-7890</a:t>
            </a:r>
          </a:p>
        </p:txBody>
      </p:sp>
      <p:sp>
        <p:nvSpPr>
          <p:cNvPr id="24" name="Text Placeholder 32">
            <a:extLst>
              <a:ext uri="{FF2B5EF4-FFF2-40B4-BE49-F238E27FC236}">
                <a16:creationId xmlns:a16="http://schemas.microsoft.com/office/drawing/2014/main" id="{25EE5466-3CFB-4BC8-B19D-1E3BAB53F4D6}"/>
              </a:ext>
            </a:extLst>
          </p:cNvPr>
          <p:cNvSpPr>
            <a:spLocks noGrp="1"/>
          </p:cNvSpPr>
          <p:nvPr>
            <p:ph type="body" sz="quarter" idx="17" hasCustomPrompt="1"/>
          </p:nvPr>
        </p:nvSpPr>
        <p:spPr>
          <a:xfrm>
            <a:off x="3981997" y="2760149"/>
            <a:ext cx="5282254" cy="614364"/>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12354 Street Name City, State Zip Code</a:t>
            </a:r>
          </a:p>
        </p:txBody>
      </p:sp>
      <p:sp>
        <p:nvSpPr>
          <p:cNvPr id="25" name="Text Placeholder 32">
            <a:extLst>
              <a:ext uri="{FF2B5EF4-FFF2-40B4-BE49-F238E27FC236}">
                <a16:creationId xmlns:a16="http://schemas.microsoft.com/office/drawing/2014/main" id="{25201F35-CBA4-4C14-A9BD-BE63B85DB6E2}"/>
              </a:ext>
            </a:extLst>
          </p:cNvPr>
          <p:cNvSpPr>
            <a:spLocks noGrp="1"/>
          </p:cNvSpPr>
          <p:nvPr>
            <p:ph type="body" sz="quarter" idx="18" hasCustomPrompt="1"/>
          </p:nvPr>
        </p:nvSpPr>
        <p:spPr>
          <a:xfrm>
            <a:off x="4247638" y="3724191"/>
            <a:ext cx="2646221" cy="466545"/>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www.SquareMeals.org</a:t>
            </a:r>
          </a:p>
        </p:txBody>
      </p:sp>
      <p:sp>
        <p:nvSpPr>
          <p:cNvPr id="2" name="Slide Number Placeholder 1">
            <a:extLst>
              <a:ext uri="{FF2B5EF4-FFF2-40B4-BE49-F238E27FC236}">
                <a16:creationId xmlns:a16="http://schemas.microsoft.com/office/drawing/2014/main" id="{A505F1EA-7316-4BCA-8A92-A2140B80E914}"/>
              </a:ext>
            </a:extLst>
          </p:cNvPr>
          <p:cNvSpPr>
            <a:spLocks noGrp="1"/>
          </p:cNvSpPr>
          <p:nvPr>
            <p:ph type="sldNum" sz="quarter" idx="19"/>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17142828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D7A3A3-AFE4-4ACE-AE35-4BB0C5838B5E}"/>
              </a:ext>
            </a:extLst>
          </p:cNvPr>
          <p:cNvSpPr>
            <a:spLocks noGrp="1"/>
          </p:cNvSpPr>
          <p:nvPr>
            <p:ph type="sldNum" sz="quarter" idx="1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1542662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0" name="Slide Number Placeholder 39">
            <a:extLst>
              <a:ext uri="{FF2B5EF4-FFF2-40B4-BE49-F238E27FC236}">
                <a16:creationId xmlns:a16="http://schemas.microsoft.com/office/drawing/2014/main" id="{B760BF00-A805-4469-9860-7067A4915DD1}"/>
              </a:ext>
            </a:extLst>
          </p:cNvPr>
          <p:cNvSpPr>
            <a:spLocks noGrp="1"/>
          </p:cNvSpPr>
          <p:nvPr userDrawn="1">
            <p:ph type="sldNum" sz="quarter" idx="10"/>
          </p:nvPr>
        </p:nvSpPr>
        <p:spPr/>
        <p:txBody>
          <a:bodyPr/>
          <a:lstStyle/>
          <a:p>
            <a:fld id="{4179449E-6FBB-2343-B3AE-D1EFA46A6E77}" type="slidenum">
              <a:rPr lang="en-US" smtClean="0"/>
              <a:pPr/>
              <a:t>‹#›</a:t>
            </a:fld>
            <a:endParaRPr lang="en-US"/>
          </a:p>
        </p:txBody>
      </p:sp>
      <p:sp>
        <p:nvSpPr>
          <p:cNvPr id="15" name="Text Placeholder 29">
            <a:extLst>
              <a:ext uri="{FF2B5EF4-FFF2-40B4-BE49-F238E27FC236}">
                <a16:creationId xmlns:a16="http://schemas.microsoft.com/office/drawing/2014/main" id="{A9AF7782-C45A-5E4C-9F3A-1ECCB3988A70}"/>
              </a:ext>
            </a:extLst>
          </p:cNvPr>
          <p:cNvSpPr>
            <a:spLocks noGrp="1"/>
          </p:cNvSpPr>
          <p:nvPr>
            <p:ph type="body" sz="quarter" idx="12" hasCustomPrompt="1"/>
          </p:nvPr>
        </p:nvSpPr>
        <p:spPr>
          <a:xfrm>
            <a:off x="840443" y="1639185"/>
            <a:ext cx="10552457" cy="1935492"/>
          </a:xfrm>
          <a:prstGeom prst="rect">
            <a:avLst/>
          </a:prstGeom>
        </p:spPr>
        <p:txBody>
          <a:bodyPr/>
          <a:lstStyle>
            <a:lvl1pPr marL="0" indent="0">
              <a:buNone/>
              <a:defRPr sz="1667">
                <a:solidFill>
                  <a:schemeClr val="tx1"/>
                </a:solidFill>
                <a:latin typeface="Arial" panose="020B0604020202020204" pitchFamily="34" charset="0"/>
                <a:cs typeface="Arial" panose="020B0604020202020204" pitchFamily="34" charset="0"/>
              </a:defRPr>
            </a:lvl1pPr>
          </a:lstStyle>
          <a:p>
            <a:pPr lvl="0"/>
            <a:r>
              <a:rPr lang="en-US"/>
              <a:t>Arial Regular 20pt – for standard body copy</a:t>
            </a:r>
          </a:p>
        </p:txBody>
      </p:sp>
      <p:sp>
        <p:nvSpPr>
          <p:cNvPr id="16" name="Text Placeholder 29">
            <a:extLst>
              <a:ext uri="{FF2B5EF4-FFF2-40B4-BE49-F238E27FC236}">
                <a16:creationId xmlns:a16="http://schemas.microsoft.com/office/drawing/2014/main" id="{4AC1A665-381F-CB49-AFF2-039048BFC550}"/>
              </a:ext>
            </a:extLst>
          </p:cNvPr>
          <p:cNvSpPr>
            <a:spLocks noGrp="1"/>
          </p:cNvSpPr>
          <p:nvPr>
            <p:ph type="body" sz="quarter" idx="13" hasCustomPrompt="1"/>
          </p:nvPr>
        </p:nvSpPr>
        <p:spPr>
          <a:xfrm>
            <a:off x="840443" y="3787285"/>
            <a:ext cx="10552457" cy="2228106"/>
          </a:xfrm>
          <a:prstGeom prst="rect">
            <a:avLst/>
          </a:prstGeom>
        </p:spPr>
        <p:txBody>
          <a:bodyPr/>
          <a:lstStyle>
            <a:lvl1pPr marL="285739" indent="-285739">
              <a:buFont typeface="Arial" panose="020B0604020202020204" pitchFamily="34" charset="0"/>
              <a:buChar char="•"/>
              <a:defRPr sz="1500">
                <a:solidFill>
                  <a:schemeClr val="tx1"/>
                </a:solidFill>
                <a:latin typeface="Arial" panose="020B0604020202020204" pitchFamily="34" charset="0"/>
                <a:cs typeface="Arial" panose="020B0604020202020204" pitchFamily="34" charset="0"/>
              </a:defRPr>
            </a:lvl1pPr>
          </a:lstStyle>
          <a:p>
            <a:pPr lvl="0"/>
            <a:r>
              <a:rPr lang="en-US"/>
              <a:t>Arial Regular 18pt – for support copy</a:t>
            </a:r>
          </a:p>
        </p:txBody>
      </p:sp>
      <p:sp>
        <p:nvSpPr>
          <p:cNvPr id="18" name="Text Placeholder 35">
            <a:extLst>
              <a:ext uri="{FF2B5EF4-FFF2-40B4-BE49-F238E27FC236}">
                <a16:creationId xmlns:a16="http://schemas.microsoft.com/office/drawing/2014/main" id="{44A803ED-2983-0940-9FDA-3E15524EFC19}"/>
              </a:ext>
            </a:extLst>
          </p:cNvPr>
          <p:cNvSpPr>
            <a:spLocks noGrp="1"/>
          </p:cNvSpPr>
          <p:nvPr>
            <p:ph type="body" sz="quarter" idx="15" hasCustomPrompt="1"/>
          </p:nvPr>
        </p:nvSpPr>
        <p:spPr>
          <a:xfrm>
            <a:off x="822537" y="504184"/>
            <a:ext cx="10574868" cy="461479"/>
          </a:xfrm>
          <a:prstGeom prst="rect">
            <a:avLst/>
          </a:prstGeom>
          <a:effectLst/>
        </p:spPr>
        <p:txBody>
          <a:bodyPr>
            <a:noAutofit/>
          </a:bodyPr>
          <a:lstStyle>
            <a:lvl1pPr marL="0" indent="0" algn="l">
              <a:buNone/>
              <a:defRPr sz="3000" b="1">
                <a:solidFill>
                  <a:srgbClr val="EA2230"/>
                </a:solidFill>
                <a:latin typeface="Arial" panose="020B0604020202020204" pitchFamily="34" charset="0"/>
                <a:cs typeface="Arial" panose="020B0604020202020204" pitchFamily="34" charset="0"/>
              </a:defRPr>
            </a:lvl1pPr>
            <a:lvl2pPr>
              <a:defRPr sz="4500" b="1">
                <a:latin typeface="Arial" panose="020B0604020202020204" pitchFamily="34" charset="0"/>
                <a:cs typeface="Arial" panose="020B0604020202020204" pitchFamily="34" charset="0"/>
              </a:defRPr>
            </a:lvl2pPr>
            <a:lvl3pPr>
              <a:defRPr sz="4500" b="1">
                <a:latin typeface="Arial" panose="020B0604020202020204" pitchFamily="34" charset="0"/>
                <a:cs typeface="Arial" panose="020B0604020202020204" pitchFamily="34" charset="0"/>
              </a:defRPr>
            </a:lvl3pPr>
            <a:lvl4pPr>
              <a:defRPr sz="4500" b="1">
                <a:latin typeface="Arial" panose="020B0604020202020204" pitchFamily="34" charset="0"/>
                <a:cs typeface="Arial" panose="020B0604020202020204" pitchFamily="34" charset="0"/>
              </a:defRPr>
            </a:lvl4pPr>
            <a:lvl5pPr>
              <a:defRPr sz="4500" b="1">
                <a:latin typeface="Arial" panose="020B0604020202020204" pitchFamily="34" charset="0"/>
                <a:cs typeface="Arial" panose="020B0604020202020204" pitchFamily="34" charset="0"/>
              </a:defRPr>
            </a:lvl5pPr>
          </a:lstStyle>
          <a:p>
            <a:pPr lvl="0"/>
            <a:r>
              <a:rPr lang="en-US"/>
              <a:t>COVER TITLE GOES HERE</a:t>
            </a:r>
          </a:p>
        </p:txBody>
      </p:sp>
      <p:sp>
        <p:nvSpPr>
          <p:cNvPr id="20" name="Text Placeholder 35">
            <a:extLst>
              <a:ext uri="{FF2B5EF4-FFF2-40B4-BE49-F238E27FC236}">
                <a16:creationId xmlns:a16="http://schemas.microsoft.com/office/drawing/2014/main" id="{C6895FAC-C978-8045-B848-BA718D808D69}"/>
              </a:ext>
            </a:extLst>
          </p:cNvPr>
          <p:cNvSpPr>
            <a:spLocks noGrp="1"/>
          </p:cNvSpPr>
          <p:nvPr>
            <p:ph type="body" sz="quarter" idx="16" hasCustomPrompt="1"/>
          </p:nvPr>
        </p:nvSpPr>
        <p:spPr>
          <a:xfrm>
            <a:off x="818032" y="983512"/>
            <a:ext cx="10574868" cy="461480"/>
          </a:xfrm>
          <a:prstGeom prst="rect">
            <a:avLst/>
          </a:prstGeom>
          <a:effectLst/>
        </p:spPr>
        <p:txBody>
          <a:bodyPr>
            <a:noAutofit/>
          </a:bodyPr>
          <a:lstStyle>
            <a:lvl1pPr marL="0" indent="0" algn="l">
              <a:buNone/>
              <a:defRPr sz="3000" b="1">
                <a:solidFill>
                  <a:srgbClr val="00AEEF"/>
                </a:solidFill>
                <a:latin typeface="Arial" panose="020B0604020202020204" pitchFamily="34" charset="0"/>
                <a:cs typeface="Arial" panose="020B0604020202020204" pitchFamily="34" charset="0"/>
              </a:defRPr>
            </a:lvl1pPr>
            <a:lvl2pPr>
              <a:defRPr sz="4500" b="1">
                <a:latin typeface="Arial" panose="020B0604020202020204" pitchFamily="34" charset="0"/>
                <a:cs typeface="Arial" panose="020B0604020202020204" pitchFamily="34" charset="0"/>
              </a:defRPr>
            </a:lvl2pPr>
            <a:lvl3pPr>
              <a:defRPr sz="4500" b="1">
                <a:latin typeface="Arial" panose="020B0604020202020204" pitchFamily="34" charset="0"/>
                <a:cs typeface="Arial" panose="020B0604020202020204" pitchFamily="34" charset="0"/>
              </a:defRPr>
            </a:lvl3pPr>
            <a:lvl4pPr>
              <a:defRPr sz="4500" b="1">
                <a:latin typeface="Arial" panose="020B0604020202020204" pitchFamily="34" charset="0"/>
                <a:cs typeface="Arial" panose="020B0604020202020204" pitchFamily="34" charset="0"/>
              </a:defRPr>
            </a:lvl4pPr>
            <a:lvl5pPr>
              <a:defRPr sz="4500" b="1">
                <a:latin typeface="Arial" panose="020B0604020202020204" pitchFamily="34" charset="0"/>
                <a:cs typeface="Arial" panose="020B0604020202020204" pitchFamily="34" charset="0"/>
              </a:defRPr>
            </a:lvl5pPr>
          </a:lstStyle>
          <a:p>
            <a:pPr lvl="0"/>
            <a:r>
              <a:rPr lang="en-US"/>
              <a:t>Subtitle</a:t>
            </a:r>
          </a:p>
        </p:txBody>
      </p:sp>
    </p:spTree>
    <p:extLst>
      <p:ext uri="{BB962C8B-B14F-4D97-AF65-F5344CB8AC3E}">
        <p14:creationId xmlns:p14="http://schemas.microsoft.com/office/powerpoint/2010/main" val="3184585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5"/>
          <p:cNvSpPr>
            <a:spLocks noGrp="1"/>
          </p:cNvSpPr>
          <p:nvPr>
            <p:ph type="sldNum" sz="quarter" idx="4"/>
          </p:nvPr>
        </p:nvSpPr>
        <p:spPr bwMode="gray">
          <a:xfrm>
            <a:off x="11401519" y="0"/>
            <a:ext cx="539470" cy="591670"/>
          </a:xfrm>
          <a:prstGeom prst="rect">
            <a:avLst/>
          </a:prstGeom>
          <a:solidFill>
            <a:srgbClr val="721F5D"/>
          </a:solidFill>
          <a:effectLst>
            <a:outerShdw blurRad="63500" sx="102000" sy="102000" algn="ctr" rotWithShape="0">
              <a:prstClr val="black">
                <a:alpha val="40000"/>
              </a:prstClr>
            </a:outerShdw>
          </a:effectLst>
        </p:spPr>
        <p:txBody>
          <a:bodyPr vert="horz" lIns="91440" tIns="45720" rIns="91440" bIns="45720" rtlCol="0" anchor="b"/>
          <a:lstStyle>
            <a:lvl1pPr algn="ctr">
              <a:defRPr sz="1800" b="1" i="0">
                <a:solidFill>
                  <a:schemeClr val="bg1"/>
                </a:solidFill>
                <a:latin typeface="Arial" panose="020B0604020202020204" pitchFamily="34" charset="0"/>
                <a:cs typeface="Arial" panose="020B0604020202020204" pitchFamily="34" charset="0"/>
              </a:defRPr>
            </a:lvl1pPr>
          </a:lstStyle>
          <a:p>
            <a:fld id="{4179449E-6FBB-2343-B3AE-D1EFA46A6E77}" type="slidenum">
              <a:rPr lang="en-US" smtClean="0"/>
              <a:pPr/>
              <a:t>‹#›</a:t>
            </a:fld>
            <a:endParaRPr lang="en-US"/>
          </a:p>
        </p:txBody>
      </p:sp>
    </p:spTree>
    <p:extLst>
      <p:ext uri="{BB962C8B-B14F-4D97-AF65-F5344CB8AC3E}">
        <p14:creationId xmlns:p14="http://schemas.microsoft.com/office/powerpoint/2010/main" val="2195166028"/>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50" r:id="rId3"/>
    <p:sldLayoutId id="2147483651" r:id="rId4"/>
    <p:sldLayoutId id="2147483652" r:id="rId5"/>
    <p:sldLayoutId id="2147483708" r:id="rId6"/>
    <p:sldLayoutId id="2147483668" r:id="rId7"/>
    <p:sldLayoutId id="2147483661" r:id="rId8"/>
    <p:sldLayoutId id="2147483653" r:id="rId9"/>
    <p:sldLayoutId id="2147483675" r:id="rId10"/>
    <p:sldLayoutId id="2147483748" r:id="rId11"/>
    <p:sldLayoutId id="2147483707" r:id="rId12"/>
    <p:sldLayoutId id="2147483654" r:id="rId13"/>
    <p:sldLayoutId id="2147483749" r:id="rId14"/>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187CBABA-93C0-47B5-A96A-47D4C6FEFB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810" t="9297" r="306" b="6324"/>
          <a:stretch/>
        </p:blipFill>
        <p:spPr>
          <a:xfrm flipH="1">
            <a:off x="251011" y="231006"/>
            <a:ext cx="11689978" cy="4858729"/>
          </a:xfrm>
          <a:prstGeom prst="rect">
            <a:avLst/>
          </a:prstGeom>
          <a:ln>
            <a:noFill/>
          </a:ln>
          <a:effectLst>
            <a:softEdge rad="112500"/>
          </a:effectLst>
        </p:spPr>
      </p:pic>
      <p:grpSp>
        <p:nvGrpSpPr>
          <p:cNvPr id="8" name="Group 7">
            <a:extLst>
              <a:ext uri="{FF2B5EF4-FFF2-40B4-BE49-F238E27FC236}">
                <a16:creationId xmlns:a16="http://schemas.microsoft.com/office/drawing/2014/main" id="{CC281F6F-ADDE-4435-A537-02AC681BCF9F}"/>
              </a:ext>
            </a:extLst>
          </p:cNvPr>
          <p:cNvGrpSpPr/>
          <p:nvPr/>
        </p:nvGrpSpPr>
        <p:grpSpPr>
          <a:xfrm flipH="1">
            <a:off x="650782" y="-51001"/>
            <a:ext cx="7299960" cy="6067970"/>
            <a:chOff x="2726704" y="685166"/>
            <a:chExt cx="6395692" cy="5574664"/>
          </a:xfrm>
        </p:grpSpPr>
        <p:sp>
          <p:nvSpPr>
            <p:cNvPr id="9" name="Freeform 114">
              <a:extLst>
                <a:ext uri="{FF2B5EF4-FFF2-40B4-BE49-F238E27FC236}">
                  <a16:creationId xmlns:a16="http://schemas.microsoft.com/office/drawing/2014/main" id="{CC99F9C1-10EB-489D-98E8-186862FCAB6D}"/>
                </a:ext>
              </a:extLst>
            </p:cNvPr>
            <p:cNvSpPr>
              <a:spLocks/>
            </p:cNvSpPr>
            <p:nvPr/>
          </p:nvSpPr>
          <p:spPr bwMode="auto">
            <a:xfrm>
              <a:off x="3197360" y="685166"/>
              <a:ext cx="5564198" cy="5574664"/>
            </a:xfrm>
            <a:custGeom>
              <a:avLst/>
              <a:gdLst>
                <a:gd name="T0" fmla="*/ 445 w 580"/>
                <a:gd name="T1" fmla="*/ 136 h 581"/>
                <a:gd name="T2" fmla="*/ 495 w 580"/>
                <a:gd name="T3" fmla="*/ 496 h 581"/>
                <a:gd name="T4" fmla="*/ 135 w 580"/>
                <a:gd name="T5" fmla="*/ 445 h 581"/>
                <a:gd name="T6" fmla="*/ 85 w 580"/>
                <a:gd name="T7" fmla="*/ 86 h 581"/>
                <a:gd name="T8" fmla="*/ 445 w 580"/>
                <a:gd name="T9" fmla="*/ 136 h 581"/>
              </a:gdLst>
              <a:ahLst/>
              <a:cxnLst>
                <a:cxn ang="0">
                  <a:pos x="T0" y="T1"/>
                </a:cxn>
                <a:cxn ang="0">
                  <a:pos x="T2" y="T3"/>
                </a:cxn>
                <a:cxn ang="0">
                  <a:pos x="T4" y="T5"/>
                </a:cxn>
                <a:cxn ang="0">
                  <a:pos x="T6" y="T7"/>
                </a:cxn>
                <a:cxn ang="0">
                  <a:pos x="T8" y="T9"/>
                </a:cxn>
              </a:cxnLst>
              <a:rect l="0" t="0" r="r" b="b"/>
              <a:pathLst>
                <a:path w="580" h="581">
                  <a:moveTo>
                    <a:pt x="445" y="136"/>
                  </a:moveTo>
                  <a:cubicBezTo>
                    <a:pt x="558" y="249"/>
                    <a:pt x="580" y="410"/>
                    <a:pt x="495" y="496"/>
                  </a:cubicBezTo>
                  <a:cubicBezTo>
                    <a:pt x="410" y="581"/>
                    <a:pt x="249" y="559"/>
                    <a:pt x="135" y="445"/>
                  </a:cubicBezTo>
                  <a:cubicBezTo>
                    <a:pt x="22" y="332"/>
                    <a:pt x="0" y="171"/>
                    <a:pt x="85" y="86"/>
                  </a:cubicBezTo>
                  <a:cubicBezTo>
                    <a:pt x="170" y="0"/>
                    <a:pt x="331" y="23"/>
                    <a:pt x="445" y="136"/>
                  </a:cubicBezTo>
                </a:path>
              </a:pathLst>
            </a:cu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0" name="Freeform 136">
              <a:extLst>
                <a:ext uri="{FF2B5EF4-FFF2-40B4-BE49-F238E27FC236}">
                  <a16:creationId xmlns:a16="http://schemas.microsoft.com/office/drawing/2014/main" id="{B2945056-CC4F-4E9D-AC5D-917E3230F2E8}"/>
                </a:ext>
              </a:extLst>
            </p:cNvPr>
            <p:cNvSpPr>
              <a:spLocks noEditPoints="1"/>
            </p:cNvSpPr>
            <p:nvPr/>
          </p:nvSpPr>
          <p:spPr bwMode="auto">
            <a:xfrm>
              <a:off x="3704620" y="778089"/>
              <a:ext cx="3854150" cy="2923301"/>
            </a:xfrm>
            <a:custGeom>
              <a:avLst/>
              <a:gdLst>
                <a:gd name="T0" fmla="*/ 402 w 402"/>
                <a:gd name="T1" fmla="*/ 97 h 305"/>
                <a:gd name="T2" fmla="*/ 401 w 402"/>
                <a:gd name="T3" fmla="*/ 97 h 305"/>
                <a:gd name="T4" fmla="*/ 401 w 402"/>
                <a:gd name="T5" fmla="*/ 97 h 305"/>
                <a:gd name="T6" fmla="*/ 400 w 402"/>
                <a:gd name="T7" fmla="*/ 96 h 305"/>
                <a:gd name="T8" fmla="*/ 400 w 402"/>
                <a:gd name="T9" fmla="*/ 96 h 305"/>
                <a:gd name="T10" fmla="*/ 400 w 402"/>
                <a:gd name="T11" fmla="*/ 96 h 305"/>
                <a:gd name="T12" fmla="*/ 400 w 402"/>
                <a:gd name="T13" fmla="*/ 95 h 305"/>
                <a:gd name="T14" fmla="*/ 399 w 402"/>
                <a:gd name="T15" fmla="*/ 95 h 305"/>
                <a:gd name="T16" fmla="*/ 399 w 402"/>
                <a:gd name="T17" fmla="*/ 95 h 305"/>
                <a:gd name="T18" fmla="*/ 399 w 402"/>
                <a:gd name="T19" fmla="*/ 95 h 305"/>
                <a:gd name="T20" fmla="*/ 399 w 402"/>
                <a:gd name="T21" fmla="*/ 94 h 305"/>
                <a:gd name="T22" fmla="*/ 398 w 402"/>
                <a:gd name="T23" fmla="*/ 94 h 305"/>
                <a:gd name="T24" fmla="*/ 398 w 402"/>
                <a:gd name="T25" fmla="*/ 94 h 305"/>
                <a:gd name="T26" fmla="*/ 398 w 402"/>
                <a:gd name="T27" fmla="*/ 93 h 305"/>
                <a:gd name="T28" fmla="*/ 397 w 402"/>
                <a:gd name="T29" fmla="*/ 93 h 305"/>
                <a:gd name="T30" fmla="*/ 397 w 402"/>
                <a:gd name="T31" fmla="*/ 93 h 305"/>
                <a:gd name="T32" fmla="*/ 397 w 402"/>
                <a:gd name="T33" fmla="*/ 93 h 305"/>
                <a:gd name="T34" fmla="*/ 397 w 402"/>
                <a:gd name="T35" fmla="*/ 93 h 305"/>
                <a:gd name="T36" fmla="*/ 396 w 402"/>
                <a:gd name="T37" fmla="*/ 92 h 305"/>
                <a:gd name="T38" fmla="*/ 396 w 402"/>
                <a:gd name="T39" fmla="*/ 92 h 305"/>
                <a:gd name="T40" fmla="*/ 396 w 402"/>
                <a:gd name="T41" fmla="*/ 92 h 305"/>
                <a:gd name="T42" fmla="*/ 396 w 402"/>
                <a:gd name="T43" fmla="*/ 91 h 305"/>
                <a:gd name="T44" fmla="*/ 395 w 402"/>
                <a:gd name="T45" fmla="*/ 91 h 305"/>
                <a:gd name="T46" fmla="*/ 395 w 402"/>
                <a:gd name="T47" fmla="*/ 91 h 305"/>
                <a:gd name="T48" fmla="*/ 395 w 402"/>
                <a:gd name="T49" fmla="*/ 91 h 305"/>
                <a:gd name="T50" fmla="*/ 395 w 402"/>
                <a:gd name="T51" fmla="*/ 91 h 305"/>
                <a:gd name="T52" fmla="*/ 395 w 402"/>
                <a:gd name="T53" fmla="*/ 90 h 305"/>
                <a:gd name="T54" fmla="*/ 394 w 402"/>
                <a:gd name="T55" fmla="*/ 90 h 305"/>
                <a:gd name="T56" fmla="*/ 394 w 402"/>
                <a:gd name="T57" fmla="*/ 90 h 305"/>
                <a:gd name="T58" fmla="*/ 394 w 402"/>
                <a:gd name="T59" fmla="*/ 90 h 305"/>
                <a:gd name="T60" fmla="*/ 394 w 402"/>
                <a:gd name="T61" fmla="*/ 90 h 305"/>
                <a:gd name="T62" fmla="*/ 393 w 402"/>
                <a:gd name="T63" fmla="*/ 89 h 305"/>
                <a:gd name="T64" fmla="*/ 393 w 402"/>
                <a:gd name="T65" fmla="*/ 89 h 305"/>
                <a:gd name="T66" fmla="*/ 393 w 402"/>
                <a:gd name="T67" fmla="*/ 89 h 305"/>
                <a:gd name="T68" fmla="*/ 393 w 402"/>
                <a:gd name="T69" fmla="*/ 89 h 305"/>
                <a:gd name="T70" fmla="*/ 393 w 402"/>
                <a:gd name="T71" fmla="*/ 89 h 305"/>
                <a:gd name="T72" fmla="*/ 392 w 402"/>
                <a:gd name="T73" fmla="*/ 88 h 305"/>
                <a:gd name="T74" fmla="*/ 392 w 402"/>
                <a:gd name="T75" fmla="*/ 88 h 305"/>
                <a:gd name="T76" fmla="*/ 392 w 402"/>
                <a:gd name="T77" fmla="*/ 88 h 305"/>
                <a:gd name="T78" fmla="*/ 391 w 402"/>
                <a:gd name="T79" fmla="*/ 87 h 305"/>
                <a:gd name="T80" fmla="*/ 391 w 402"/>
                <a:gd name="T81" fmla="*/ 87 h 305"/>
                <a:gd name="T82" fmla="*/ 0 w 402"/>
                <a:gd name="T83" fmla="*/ 246 h 305"/>
                <a:gd name="T84" fmla="*/ 257 w 402"/>
                <a:gd name="T85" fmla="*/ 1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2" h="305">
                  <a:moveTo>
                    <a:pt x="402" y="97"/>
                  </a:moveTo>
                  <a:cubicBezTo>
                    <a:pt x="402" y="97"/>
                    <a:pt x="402" y="97"/>
                    <a:pt x="402" y="97"/>
                  </a:cubicBezTo>
                  <a:cubicBezTo>
                    <a:pt x="402" y="97"/>
                    <a:pt x="402" y="97"/>
                    <a:pt x="402" y="97"/>
                  </a:cubicBezTo>
                  <a:moveTo>
                    <a:pt x="401" y="97"/>
                  </a:moveTo>
                  <a:cubicBezTo>
                    <a:pt x="401" y="97"/>
                    <a:pt x="401" y="97"/>
                    <a:pt x="402" y="97"/>
                  </a:cubicBezTo>
                  <a:cubicBezTo>
                    <a:pt x="401" y="97"/>
                    <a:pt x="401" y="97"/>
                    <a:pt x="401" y="97"/>
                  </a:cubicBezTo>
                  <a:moveTo>
                    <a:pt x="401" y="97"/>
                  </a:moveTo>
                  <a:cubicBezTo>
                    <a:pt x="401" y="97"/>
                    <a:pt x="401" y="97"/>
                    <a:pt x="401" y="97"/>
                  </a:cubicBezTo>
                  <a:cubicBezTo>
                    <a:pt x="401" y="97"/>
                    <a:pt x="401" y="97"/>
                    <a:pt x="401" y="97"/>
                  </a:cubicBezTo>
                  <a:moveTo>
                    <a:pt x="400" y="96"/>
                  </a:moveTo>
                  <a:cubicBezTo>
                    <a:pt x="401" y="96"/>
                    <a:pt x="401" y="96"/>
                    <a:pt x="401" y="97"/>
                  </a:cubicBezTo>
                  <a:cubicBezTo>
                    <a:pt x="401" y="96"/>
                    <a:pt x="401" y="96"/>
                    <a:pt x="400" y="96"/>
                  </a:cubicBezTo>
                  <a:moveTo>
                    <a:pt x="400" y="96"/>
                  </a:moveTo>
                  <a:cubicBezTo>
                    <a:pt x="400" y="96"/>
                    <a:pt x="400" y="96"/>
                    <a:pt x="400" y="96"/>
                  </a:cubicBezTo>
                  <a:cubicBezTo>
                    <a:pt x="400" y="96"/>
                    <a:pt x="400" y="96"/>
                    <a:pt x="400" y="96"/>
                  </a:cubicBezTo>
                  <a:moveTo>
                    <a:pt x="400" y="96"/>
                  </a:moveTo>
                  <a:cubicBezTo>
                    <a:pt x="400" y="96"/>
                    <a:pt x="400" y="96"/>
                    <a:pt x="400" y="96"/>
                  </a:cubicBezTo>
                  <a:cubicBezTo>
                    <a:pt x="400" y="96"/>
                    <a:pt x="400" y="96"/>
                    <a:pt x="400" y="96"/>
                  </a:cubicBezTo>
                  <a:moveTo>
                    <a:pt x="400" y="95"/>
                  </a:moveTo>
                  <a:cubicBezTo>
                    <a:pt x="400" y="96"/>
                    <a:pt x="400" y="96"/>
                    <a:pt x="400" y="96"/>
                  </a:cubicBezTo>
                  <a:cubicBezTo>
                    <a:pt x="400" y="95"/>
                    <a:pt x="400" y="95"/>
                    <a:pt x="400" y="95"/>
                  </a:cubicBezTo>
                  <a:moveTo>
                    <a:pt x="399" y="95"/>
                  </a:moveTo>
                  <a:cubicBezTo>
                    <a:pt x="400" y="95"/>
                    <a:pt x="400" y="95"/>
                    <a:pt x="400" y="95"/>
                  </a:cubicBezTo>
                  <a:cubicBezTo>
                    <a:pt x="399" y="95"/>
                    <a:pt x="399" y="95"/>
                    <a:pt x="399" y="95"/>
                  </a:cubicBezTo>
                  <a:moveTo>
                    <a:pt x="399" y="95"/>
                  </a:moveTo>
                  <a:cubicBezTo>
                    <a:pt x="399" y="95"/>
                    <a:pt x="399" y="95"/>
                    <a:pt x="399" y="95"/>
                  </a:cubicBezTo>
                  <a:cubicBezTo>
                    <a:pt x="399" y="95"/>
                    <a:pt x="399" y="95"/>
                    <a:pt x="399" y="95"/>
                  </a:cubicBezTo>
                  <a:moveTo>
                    <a:pt x="399" y="95"/>
                  </a:moveTo>
                  <a:cubicBezTo>
                    <a:pt x="399" y="95"/>
                    <a:pt x="399" y="95"/>
                    <a:pt x="399" y="95"/>
                  </a:cubicBezTo>
                  <a:cubicBezTo>
                    <a:pt x="399" y="95"/>
                    <a:pt x="399" y="95"/>
                    <a:pt x="399" y="95"/>
                  </a:cubicBezTo>
                  <a:moveTo>
                    <a:pt x="399" y="94"/>
                  </a:moveTo>
                  <a:cubicBezTo>
                    <a:pt x="399" y="94"/>
                    <a:pt x="399" y="94"/>
                    <a:pt x="399" y="95"/>
                  </a:cubicBezTo>
                  <a:cubicBezTo>
                    <a:pt x="399" y="94"/>
                    <a:pt x="399" y="94"/>
                    <a:pt x="399" y="94"/>
                  </a:cubicBezTo>
                  <a:moveTo>
                    <a:pt x="398" y="94"/>
                  </a:moveTo>
                  <a:cubicBezTo>
                    <a:pt x="398" y="94"/>
                    <a:pt x="398" y="94"/>
                    <a:pt x="399" y="94"/>
                  </a:cubicBezTo>
                  <a:cubicBezTo>
                    <a:pt x="398" y="94"/>
                    <a:pt x="398" y="94"/>
                    <a:pt x="398" y="94"/>
                  </a:cubicBezTo>
                  <a:moveTo>
                    <a:pt x="398" y="94"/>
                  </a:moveTo>
                  <a:cubicBezTo>
                    <a:pt x="398" y="94"/>
                    <a:pt x="398" y="94"/>
                    <a:pt x="398" y="94"/>
                  </a:cubicBezTo>
                  <a:cubicBezTo>
                    <a:pt x="398" y="94"/>
                    <a:pt x="398" y="94"/>
                    <a:pt x="398" y="94"/>
                  </a:cubicBezTo>
                  <a:moveTo>
                    <a:pt x="398" y="93"/>
                  </a:moveTo>
                  <a:cubicBezTo>
                    <a:pt x="398" y="94"/>
                    <a:pt x="398" y="94"/>
                    <a:pt x="398" y="94"/>
                  </a:cubicBezTo>
                  <a:cubicBezTo>
                    <a:pt x="398" y="93"/>
                    <a:pt x="398" y="93"/>
                    <a:pt x="398" y="93"/>
                  </a:cubicBezTo>
                  <a:moveTo>
                    <a:pt x="397" y="93"/>
                  </a:moveTo>
                  <a:cubicBezTo>
                    <a:pt x="398" y="93"/>
                    <a:pt x="398" y="93"/>
                    <a:pt x="398" y="93"/>
                  </a:cubicBezTo>
                  <a:cubicBezTo>
                    <a:pt x="398" y="93"/>
                    <a:pt x="398"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6" y="92"/>
                  </a:moveTo>
                  <a:cubicBezTo>
                    <a:pt x="396" y="92"/>
                    <a:pt x="397" y="92"/>
                    <a:pt x="397" y="93"/>
                  </a:cubicBezTo>
                  <a:cubicBezTo>
                    <a:pt x="397" y="92"/>
                    <a:pt x="396" y="92"/>
                    <a:pt x="396" y="92"/>
                  </a:cubicBezTo>
                  <a:moveTo>
                    <a:pt x="396" y="92"/>
                  </a:moveTo>
                  <a:cubicBezTo>
                    <a:pt x="396" y="92"/>
                    <a:pt x="396" y="92"/>
                    <a:pt x="396" y="92"/>
                  </a:cubicBezTo>
                  <a:cubicBezTo>
                    <a:pt x="396" y="92"/>
                    <a:pt x="396" y="92"/>
                    <a:pt x="396" y="92"/>
                  </a:cubicBezTo>
                  <a:moveTo>
                    <a:pt x="396" y="92"/>
                  </a:moveTo>
                  <a:cubicBezTo>
                    <a:pt x="396" y="92"/>
                    <a:pt x="396" y="92"/>
                    <a:pt x="396" y="92"/>
                  </a:cubicBezTo>
                  <a:cubicBezTo>
                    <a:pt x="396" y="92"/>
                    <a:pt x="396" y="92"/>
                    <a:pt x="396" y="92"/>
                  </a:cubicBezTo>
                  <a:moveTo>
                    <a:pt x="396" y="91"/>
                  </a:moveTo>
                  <a:cubicBezTo>
                    <a:pt x="396" y="92"/>
                    <a:pt x="396" y="92"/>
                    <a:pt x="396" y="92"/>
                  </a:cubicBezTo>
                  <a:cubicBezTo>
                    <a:pt x="396" y="92"/>
                    <a:pt x="396" y="92"/>
                    <a:pt x="396" y="91"/>
                  </a:cubicBezTo>
                  <a:moveTo>
                    <a:pt x="395" y="91"/>
                  </a:moveTo>
                  <a:cubicBezTo>
                    <a:pt x="396" y="91"/>
                    <a:pt x="396" y="91"/>
                    <a:pt x="396"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0"/>
                  </a:moveTo>
                  <a:cubicBezTo>
                    <a:pt x="395" y="90"/>
                    <a:pt x="395" y="90"/>
                    <a:pt x="395" y="91"/>
                  </a:cubicBezTo>
                  <a:cubicBezTo>
                    <a:pt x="395" y="90"/>
                    <a:pt x="395" y="90"/>
                    <a:pt x="395"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1" y="87"/>
                  </a:moveTo>
                  <a:cubicBezTo>
                    <a:pt x="391" y="88"/>
                    <a:pt x="391" y="88"/>
                    <a:pt x="391" y="88"/>
                  </a:cubicBezTo>
                  <a:cubicBezTo>
                    <a:pt x="391" y="87"/>
                    <a:pt x="391" y="87"/>
                    <a:pt x="391" y="87"/>
                  </a:cubicBezTo>
                  <a:moveTo>
                    <a:pt x="391" y="87"/>
                  </a:moveTo>
                  <a:cubicBezTo>
                    <a:pt x="391" y="87"/>
                    <a:pt x="391" y="87"/>
                    <a:pt x="391" y="87"/>
                  </a:cubicBezTo>
                  <a:cubicBezTo>
                    <a:pt x="391" y="87"/>
                    <a:pt x="391" y="87"/>
                    <a:pt x="391" y="87"/>
                  </a:cubicBezTo>
                  <a:moveTo>
                    <a:pt x="217" y="0"/>
                  </a:moveTo>
                  <a:cubicBezTo>
                    <a:pt x="95" y="12"/>
                    <a:pt x="0" y="115"/>
                    <a:pt x="0" y="240"/>
                  </a:cubicBezTo>
                  <a:cubicBezTo>
                    <a:pt x="0" y="242"/>
                    <a:pt x="0" y="244"/>
                    <a:pt x="0" y="246"/>
                  </a:cubicBezTo>
                  <a:cubicBezTo>
                    <a:pt x="5" y="266"/>
                    <a:pt x="12" y="285"/>
                    <a:pt x="21" y="305"/>
                  </a:cubicBezTo>
                  <a:cubicBezTo>
                    <a:pt x="18" y="289"/>
                    <a:pt x="16" y="273"/>
                    <a:pt x="16" y="256"/>
                  </a:cubicBezTo>
                  <a:cubicBezTo>
                    <a:pt x="16" y="123"/>
                    <a:pt x="124" y="15"/>
                    <a:pt x="257" y="15"/>
                  </a:cubicBezTo>
                  <a:cubicBezTo>
                    <a:pt x="263" y="15"/>
                    <a:pt x="270" y="15"/>
                    <a:pt x="276" y="16"/>
                  </a:cubicBezTo>
                  <a:cubicBezTo>
                    <a:pt x="256" y="8"/>
                    <a:pt x="236" y="3"/>
                    <a:pt x="217" y="0"/>
                  </a:cubicBezTo>
                </a:path>
              </a:pathLst>
            </a:custGeom>
            <a:solidFill>
              <a:srgbClr val="EF4B25">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1" name="Freeform 128">
              <a:extLst>
                <a:ext uri="{FF2B5EF4-FFF2-40B4-BE49-F238E27FC236}">
                  <a16:creationId xmlns:a16="http://schemas.microsoft.com/office/drawing/2014/main" id="{6146689F-D10A-4CC4-B1D8-D21F2ADA9D2B}"/>
                </a:ext>
              </a:extLst>
            </p:cNvPr>
            <p:cNvSpPr>
              <a:spLocks noEditPoints="1"/>
            </p:cNvSpPr>
            <p:nvPr/>
          </p:nvSpPr>
          <p:spPr bwMode="auto">
            <a:xfrm>
              <a:off x="3788293" y="2039612"/>
              <a:ext cx="4575823" cy="3765251"/>
            </a:xfrm>
            <a:custGeom>
              <a:avLst/>
              <a:gdLst>
                <a:gd name="T0" fmla="*/ 73 w 477"/>
                <a:gd name="T1" fmla="*/ 304 h 393"/>
                <a:gd name="T2" fmla="*/ 73 w 477"/>
                <a:gd name="T3" fmla="*/ 304 h 393"/>
                <a:gd name="T4" fmla="*/ 73 w 477"/>
                <a:gd name="T5" fmla="*/ 304 h 393"/>
                <a:gd name="T6" fmla="*/ 72 w 477"/>
                <a:gd name="T7" fmla="*/ 304 h 393"/>
                <a:gd name="T8" fmla="*/ 72 w 477"/>
                <a:gd name="T9" fmla="*/ 303 h 393"/>
                <a:gd name="T10" fmla="*/ 72 w 477"/>
                <a:gd name="T11" fmla="*/ 303 h 393"/>
                <a:gd name="T12" fmla="*/ 72 w 477"/>
                <a:gd name="T13" fmla="*/ 303 h 393"/>
                <a:gd name="T14" fmla="*/ 72 w 477"/>
                <a:gd name="T15" fmla="*/ 303 h 393"/>
                <a:gd name="T16" fmla="*/ 72 w 477"/>
                <a:gd name="T17" fmla="*/ 303 h 393"/>
                <a:gd name="T18" fmla="*/ 71 w 477"/>
                <a:gd name="T19" fmla="*/ 302 h 393"/>
                <a:gd name="T20" fmla="*/ 70 w 477"/>
                <a:gd name="T21" fmla="*/ 301 h 393"/>
                <a:gd name="T22" fmla="*/ 70 w 477"/>
                <a:gd name="T23" fmla="*/ 301 h 393"/>
                <a:gd name="T24" fmla="*/ 68 w 477"/>
                <a:gd name="T25" fmla="*/ 299 h 393"/>
                <a:gd name="T26" fmla="*/ 67 w 477"/>
                <a:gd name="T27" fmla="*/ 298 h 393"/>
                <a:gd name="T28" fmla="*/ 67 w 477"/>
                <a:gd name="T29" fmla="*/ 298 h 393"/>
                <a:gd name="T30" fmla="*/ 67 w 477"/>
                <a:gd name="T31" fmla="*/ 298 h 393"/>
                <a:gd name="T32" fmla="*/ 67 w 477"/>
                <a:gd name="T33" fmla="*/ 298 h 393"/>
                <a:gd name="T34" fmla="*/ 67 w 477"/>
                <a:gd name="T35" fmla="*/ 298 h 393"/>
                <a:gd name="T36" fmla="*/ 67 w 477"/>
                <a:gd name="T37" fmla="*/ 298 h 393"/>
                <a:gd name="T38" fmla="*/ 66 w 477"/>
                <a:gd name="T39" fmla="*/ 297 h 393"/>
                <a:gd name="T40" fmla="*/ 66 w 477"/>
                <a:gd name="T41" fmla="*/ 297 h 393"/>
                <a:gd name="T42" fmla="*/ 66 w 477"/>
                <a:gd name="T43" fmla="*/ 297 h 393"/>
                <a:gd name="T44" fmla="*/ 66 w 477"/>
                <a:gd name="T45" fmla="*/ 296 h 393"/>
                <a:gd name="T46" fmla="*/ 66 w 477"/>
                <a:gd name="T47" fmla="*/ 296 h 393"/>
                <a:gd name="T48" fmla="*/ 66 w 477"/>
                <a:gd name="T49" fmla="*/ 296 h 393"/>
                <a:gd name="T50" fmla="*/ 0 w 477"/>
                <a:gd name="T51" fmla="*/ 201 h 393"/>
                <a:gd name="T52" fmla="*/ 65 w 477"/>
                <a:gd name="T53" fmla="*/ 296 h 393"/>
                <a:gd name="T54" fmla="*/ 387 w 477"/>
                <a:gd name="T55" fmla="*/ 0 h 393"/>
                <a:gd name="T56" fmla="*/ 461 w 477"/>
                <a:gd name="T57" fmla="*/ 136 h 393"/>
                <a:gd name="T58" fmla="*/ 160 w 477"/>
                <a:gd name="T59" fmla="*/ 369 h 393"/>
                <a:gd name="T60" fmla="*/ 74 w 477"/>
                <a:gd name="T61" fmla="*/ 305 h 393"/>
                <a:gd name="T62" fmla="*/ 74 w 477"/>
                <a:gd name="T63" fmla="*/ 305 h 393"/>
                <a:gd name="T64" fmla="*/ 75 w 477"/>
                <a:gd name="T65" fmla="*/ 306 h 393"/>
                <a:gd name="T66" fmla="*/ 75 w 477"/>
                <a:gd name="T67" fmla="*/ 306 h 393"/>
                <a:gd name="T68" fmla="*/ 75 w 477"/>
                <a:gd name="T69" fmla="*/ 306 h 393"/>
                <a:gd name="T70" fmla="*/ 75 w 477"/>
                <a:gd name="T71" fmla="*/ 306 h 393"/>
                <a:gd name="T72" fmla="*/ 76 w 477"/>
                <a:gd name="T73" fmla="*/ 307 h 393"/>
                <a:gd name="T74" fmla="*/ 76 w 477"/>
                <a:gd name="T75" fmla="*/ 307 h 393"/>
                <a:gd name="T76" fmla="*/ 76 w 477"/>
                <a:gd name="T77" fmla="*/ 307 h 393"/>
                <a:gd name="T78" fmla="*/ 76 w 477"/>
                <a:gd name="T79" fmla="*/ 307 h 393"/>
                <a:gd name="T80" fmla="*/ 77 w 477"/>
                <a:gd name="T81" fmla="*/ 308 h 393"/>
                <a:gd name="T82" fmla="*/ 77 w 477"/>
                <a:gd name="T83" fmla="*/ 308 h 393"/>
                <a:gd name="T84" fmla="*/ 77 w 477"/>
                <a:gd name="T85" fmla="*/ 308 h 393"/>
                <a:gd name="T86" fmla="*/ 211 w 477"/>
                <a:gd name="T87" fmla="*/ 392 h 393"/>
                <a:gd name="T88" fmla="*/ 477 w 477"/>
                <a:gd name="T89" fmla="*/ 15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7" h="393">
                  <a:moveTo>
                    <a:pt x="73" y="304"/>
                  </a:moveTo>
                  <a:cubicBezTo>
                    <a:pt x="73" y="304"/>
                    <a:pt x="73" y="304"/>
                    <a:pt x="73" y="304"/>
                  </a:cubicBezTo>
                  <a:cubicBezTo>
                    <a:pt x="73" y="304"/>
                    <a:pt x="73" y="304"/>
                    <a:pt x="73" y="304"/>
                  </a:cubicBezTo>
                  <a:moveTo>
                    <a:pt x="73" y="304"/>
                  </a:moveTo>
                  <a:cubicBezTo>
                    <a:pt x="73" y="304"/>
                    <a:pt x="73" y="304"/>
                    <a:pt x="73" y="304"/>
                  </a:cubicBezTo>
                  <a:cubicBezTo>
                    <a:pt x="73" y="304"/>
                    <a:pt x="73" y="304"/>
                    <a:pt x="73" y="304"/>
                  </a:cubicBezTo>
                  <a:moveTo>
                    <a:pt x="72" y="303"/>
                  </a:moveTo>
                  <a:cubicBezTo>
                    <a:pt x="72" y="304"/>
                    <a:pt x="72" y="304"/>
                    <a:pt x="72" y="304"/>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1" y="302"/>
                  </a:moveTo>
                  <a:cubicBezTo>
                    <a:pt x="71" y="302"/>
                    <a:pt x="71" y="302"/>
                    <a:pt x="71" y="302"/>
                  </a:cubicBezTo>
                  <a:cubicBezTo>
                    <a:pt x="71" y="302"/>
                    <a:pt x="71" y="302"/>
                    <a:pt x="71" y="302"/>
                  </a:cubicBezTo>
                  <a:moveTo>
                    <a:pt x="70" y="301"/>
                  </a:moveTo>
                  <a:cubicBezTo>
                    <a:pt x="70" y="301"/>
                    <a:pt x="70" y="301"/>
                    <a:pt x="70" y="301"/>
                  </a:cubicBezTo>
                  <a:cubicBezTo>
                    <a:pt x="70" y="301"/>
                    <a:pt x="70" y="301"/>
                    <a:pt x="70" y="301"/>
                  </a:cubicBezTo>
                  <a:moveTo>
                    <a:pt x="68" y="299"/>
                  </a:moveTo>
                  <a:cubicBezTo>
                    <a:pt x="68" y="299"/>
                    <a:pt x="68" y="299"/>
                    <a:pt x="68" y="299"/>
                  </a:cubicBezTo>
                  <a:cubicBezTo>
                    <a:pt x="68" y="299"/>
                    <a:pt x="68" y="299"/>
                    <a:pt x="68" y="299"/>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6" y="297"/>
                  </a:moveTo>
                  <a:cubicBezTo>
                    <a:pt x="66" y="297"/>
                    <a:pt x="67" y="297"/>
                    <a:pt x="67" y="298"/>
                  </a:cubicBezTo>
                  <a:cubicBezTo>
                    <a:pt x="67" y="297"/>
                    <a:pt x="66" y="297"/>
                    <a:pt x="66" y="297"/>
                  </a:cubicBezTo>
                  <a:moveTo>
                    <a:pt x="66" y="297"/>
                  </a:moveTo>
                  <a:cubicBezTo>
                    <a:pt x="66" y="297"/>
                    <a:pt x="66" y="297"/>
                    <a:pt x="66" y="297"/>
                  </a:cubicBezTo>
                  <a:cubicBezTo>
                    <a:pt x="66" y="297"/>
                    <a:pt x="66" y="297"/>
                    <a:pt x="66" y="297"/>
                  </a:cubicBezTo>
                  <a:moveTo>
                    <a:pt x="66" y="297"/>
                  </a:moveTo>
                  <a:cubicBezTo>
                    <a:pt x="66" y="297"/>
                    <a:pt x="66" y="297"/>
                    <a:pt x="66" y="297"/>
                  </a:cubicBezTo>
                  <a:cubicBezTo>
                    <a:pt x="66" y="297"/>
                    <a:pt x="66" y="297"/>
                    <a:pt x="66" y="297"/>
                  </a:cubicBezTo>
                  <a:moveTo>
                    <a:pt x="66" y="296"/>
                  </a:moveTo>
                  <a:cubicBezTo>
                    <a:pt x="66" y="297"/>
                    <a:pt x="66" y="297"/>
                    <a:pt x="66" y="297"/>
                  </a:cubicBezTo>
                  <a:cubicBezTo>
                    <a:pt x="66" y="297"/>
                    <a:pt x="66" y="297"/>
                    <a:pt x="66" y="296"/>
                  </a:cubicBezTo>
                  <a:moveTo>
                    <a:pt x="65" y="296"/>
                  </a:moveTo>
                  <a:cubicBezTo>
                    <a:pt x="65" y="296"/>
                    <a:pt x="65" y="296"/>
                    <a:pt x="66" y="296"/>
                  </a:cubicBezTo>
                  <a:cubicBezTo>
                    <a:pt x="65" y="296"/>
                    <a:pt x="65" y="296"/>
                    <a:pt x="65" y="296"/>
                  </a:cubicBezTo>
                  <a:moveTo>
                    <a:pt x="0" y="201"/>
                  </a:moveTo>
                  <a:cubicBezTo>
                    <a:pt x="0" y="201"/>
                    <a:pt x="0" y="201"/>
                    <a:pt x="0" y="201"/>
                  </a:cubicBezTo>
                  <a:cubicBezTo>
                    <a:pt x="16" y="234"/>
                    <a:pt x="37" y="267"/>
                    <a:pt x="65" y="296"/>
                  </a:cubicBezTo>
                  <a:cubicBezTo>
                    <a:pt x="37" y="267"/>
                    <a:pt x="16" y="234"/>
                    <a:pt x="0" y="201"/>
                  </a:cubicBezTo>
                  <a:moveTo>
                    <a:pt x="387" y="0"/>
                  </a:moveTo>
                  <a:cubicBezTo>
                    <a:pt x="419" y="32"/>
                    <a:pt x="443" y="69"/>
                    <a:pt x="459" y="106"/>
                  </a:cubicBezTo>
                  <a:cubicBezTo>
                    <a:pt x="460" y="116"/>
                    <a:pt x="461" y="126"/>
                    <a:pt x="461" y="136"/>
                  </a:cubicBezTo>
                  <a:cubicBezTo>
                    <a:pt x="461" y="269"/>
                    <a:pt x="353" y="377"/>
                    <a:pt x="220" y="377"/>
                  </a:cubicBezTo>
                  <a:cubicBezTo>
                    <a:pt x="199" y="377"/>
                    <a:pt x="179" y="374"/>
                    <a:pt x="160" y="369"/>
                  </a:cubicBezTo>
                  <a:cubicBezTo>
                    <a:pt x="130" y="353"/>
                    <a:pt x="101" y="332"/>
                    <a:pt x="74" y="305"/>
                  </a:cubicBezTo>
                  <a:cubicBezTo>
                    <a:pt x="74" y="305"/>
                    <a:pt x="74" y="305"/>
                    <a:pt x="74" y="305"/>
                  </a:cubicBezTo>
                  <a:cubicBezTo>
                    <a:pt x="74" y="305"/>
                    <a:pt x="74" y="305"/>
                    <a:pt x="74" y="305"/>
                  </a:cubicBezTo>
                  <a:cubicBezTo>
                    <a:pt x="74" y="305"/>
                    <a:pt x="74" y="305"/>
                    <a:pt x="74" y="305"/>
                  </a:cubicBezTo>
                  <a:cubicBezTo>
                    <a:pt x="74" y="305"/>
                    <a:pt x="74"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118" y="348"/>
                    <a:pt x="164" y="376"/>
                    <a:pt x="211" y="392"/>
                  </a:cubicBezTo>
                  <a:cubicBezTo>
                    <a:pt x="219" y="392"/>
                    <a:pt x="228" y="393"/>
                    <a:pt x="236" y="393"/>
                  </a:cubicBezTo>
                  <a:cubicBezTo>
                    <a:pt x="367" y="393"/>
                    <a:pt x="474" y="288"/>
                    <a:pt x="477" y="158"/>
                  </a:cubicBezTo>
                  <a:cubicBezTo>
                    <a:pt x="463" y="103"/>
                    <a:pt x="433" y="48"/>
                    <a:pt x="387" y="0"/>
                  </a:cubicBezTo>
                </a:path>
              </a:pathLst>
            </a:custGeom>
            <a:solidFill>
              <a:srgbClr val="FFFFFF">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2" name="Oval 186">
              <a:extLst>
                <a:ext uri="{FF2B5EF4-FFF2-40B4-BE49-F238E27FC236}">
                  <a16:creationId xmlns:a16="http://schemas.microsoft.com/office/drawing/2014/main" id="{16338F15-79EA-4924-B0D1-72B291ABC6F4}"/>
                </a:ext>
              </a:extLst>
            </p:cNvPr>
            <p:cNvSpPr>
              <a:spLocks noChangeArrowheads="1"/>
            </p:cNvSpPr>
            <p:nvPr/>
          </p:nvSpPr>
          <p:spPr bwMode="auto">
            <a:xfrm>
              <a:off x="3662785" y="1108758"/>
              <a:ext cx="4628118" cy="4622892"/>
            </a:xfrm>
            <a:prstGeom prst="ellipse">
              <a:avLst/>
            </a:pr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6" name="Oval 187">
              <a:extLst>
                <a:ext uri="{FF2B5EF4-FFF2-40B4-BE49-F238E27FC236}">
                  <a16:creationId xmlns:a16="http://schemas.microsoft.com/office/drawing/2014/main" id="{359AF938-C454-4545-8F8A-AF11A8746275}"/>
                </a:ext>
              </a:extLst>
            </p:cNvPr>
            <p:cNvSpPr>
              <a:spLocks noChangeArrowheads="1"/>
            </p:cNvSpPr>
            <p:nvPr/>
          </p:nvSpPr>
          <p:spPr bwMode="auto">
            <a:xfrm>
              <a:off x="8473934" y="3132579"/>
              <a:ext cx="209180" cy="209181"/>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7" name="Oval 188">
              <a:extLst>
                <a:ext uri="{FF2B5EF4-FFF2-40B4-BE49-F238E27FC236}">
                  <a16:creationId xmlns:a16="http://schemas.microsoft.com/office/drawing/2014/main" id="{C12F86BA-8858-4149-BA21-F93ACF4708BE}"/>
                </a:ext>
              </a:extLst>
            </p:cNvPr>
            <p:cNvSpPr>
              <a:spLocks noChangeArrowheads="1"/>
            </p:cNvSpPr>
            <p:nvPr/>
          </p:nvSpPr>
          <p:spPr bwMode="auto">
            <a:xfrm>
              <a:off x="8996234" y="2708990"/>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8" name="Oval 189">
              <a:extLst>
                <a:ext uri="{FF2B5EF4-FFF2-40B4-BE49-F238E27FC236}">
                  <a16:creationId xmlns:a16="http://schemas.microsoft.com/office/drawing/2014/main" id="{D6DDE7E5-984D-424F-9808-B625063BA43A}"/>
                </a:ext>
              </a:extLst>
            </p:cNvPr>
            <p:cNvSpPr>
              <a:spLocks noChangeArrowheads="1"/>
            </p:cNvSpPr>
            <p:nvPr/>
          </p:nvSpPr>
          <p:spPr bwMode="auto">
            <a:xfrm>
              <a:off x="8601812" y="3885222"/>
              <a:ext cx="157703" cy="157703"/>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0" name="Oval 190">
              <a:extLst>
                <a:ext uri="{FF2B5EF4-FFF2-40B4-BE49-F238E27FC236}">
                  <a16:creationId xmlns:a16="http://schemas.microsoft.com/office/drawing/2014/main" id="{F050C5DF-C40A-4178-801C-2BE27E613603}"/>
                </a:ext>
              </a:extLst>
            </p:cNvPr>
            <p:cNvSpPr>
              <a:spLocks noChangeArrowheads="1"/>
            </p:cNvSpPr>
            <p:nvPr/>
          </p:nvSpPr>
          <p:spPr bwMode="auto">
            <a:xfrm>
              <a:off x="3269919" y="4283073"/>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1" name="Oval 191">
              <a:extLst>
                <a:ext uri="{FF2B5EF4-FFF2-40B4-BE49-F238E27FC236}">
                  <a16:creationId xmlns:a16="http://schemas.microsoft.com/office/drawing/2014/main" id="{9D6D7359-02F7-4314-B2FA-95F290B0CFBD}"/>
                </a:ext>
              </a:extLst>
            </p:cNvPr>
            <p:cNvSpPr>
              <a:spLocks noChangeArrowheads="1"/>
            </p:cNvSpPr>
            <p:nvPr/>
          </p:nvSpPr>
          <p:spPr bwMode="auto">
            <a:xfrm>
              <a:off x="8504335" y="2614859"/>
              <a:ext cx="189243" cy="188263"/>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2" name="Oval 192">
              <a:extLst>
                <a:ext uri="{FF2B5EF4-FFF2-40B4-BE49-F238E27FC236}">
                  <a16:creationId xmlns:a16="http://schemas.microsoft.com/office/drawing/2014/main" id="{F81C8F43-D1F0-428F-853E-B32727DD7C26}"/>
                </a:ext>
              </a:extLst>
            </p:cNvPr>
            <p:cNvSpPr>
              <a:spLocks noChangeArrowheads="1"/>
            </p:cNvSpPr>
            <p:nvPr/>
          </p:nvSpPr>
          <p:spPr bwMode="auto">
            <a:xfrm>
              <a:off x="3222361" y="3514336"/>
              <a:ext cx="220784" cy="219640"/>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3" name="Oval 193">
              <a:extLst>
                <a:ext uri="{FF2B5EF4-FFF2-40B4-BE49-F238E27FC236}">
                  <a16:creationId xmlns:a16="http://schemas.microsoft.com/office/drawing/2014/main" id="{DED32558-10B4-4BC8-B3D5-0AEE5D8FDFD1}"/>
                </a:ext>
              </a:extLst>
            </p:cNvPr>
            <p:cNvSpPr>
              <a:spLocks noChangeArrowheads="1"/>
            </p:cNvSpPr>
            <p:nvPr/>
          </p:nvSpPr>
          <p:spPr bwMode="auto">
            <a:xfrm>
              <a:off x="2956802" y="3043679"/>
              <a:ext cx="188262" cy="189243"/>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4" name="Oval 194">
              <a:extLst>
                <a:ext uri="{FF2B5EF4-FFF2-40B4-BE49-F238E27FC236}">
                  <a16:creationId xmlns:a16="http://schemas.microsoft.com/office/drawing/2014/main" id="{EFF20204-D4C7-46C1-ABC1-26E4FE18B490}"/>
                </a:ext>
              </a:extLst>
            </p:cNvPr>
            <p:cNvSpPr>
              <a:spLocks noChangeArrowheads="1"/>
            </p:cNvSpPr>
            <p:nvPr/>
          </p:nvSpPr>
          <p:spPr bwMode="auto">
            <a:xfrm>
              <a:off x="8819081" y="3420204"/>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5" name="Oval 195">
              <a:extLst>
                <a:ext uri="{FF2B5EF4-FFF2-40B4-BE49-F238E27FC236}">
                  <a16:creationId xmlns:a16="http://schemas.microsoft.com/office/drawing/2014/main" id="{D23332F2-854A-4962-A77F-559BB5004CF8}"/>
                </a:ext>
              </a:extLst>
            </p:cNvPr>
            <p:cNvSpPr>
              <a:spLocks noChangeArrowheads="1"/>
            </p:cNvSpPr>
            <p:nvPr/>
          </p:nvSpPr>
          <p:spPr bwMode="auto">
            <a:xfrm>
              <a:off x="2726704" y="3927466"/>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6" name="Oval 196">
              <a:extLst>
                <a:ext uri="{FF2B5EF4-FFF2-40B4-BE49-F238E27FC236}">
                  <a16:creationId xmlns:a16="http://schemas.microsoft.com/office/drawing/2014/main" id="{24FDB16B-24E8-43E6-8516-D2F254612F32}"/>
                </a:ext>
              </a:extLst>
            </p:cNvPr>
            <p:cNvSpPr>
              <a:spLocks noChangeArrowheads="1"/>
            </p:cNvSpPr>
            <p:nvPr/>
          </p:nvSpPr>
          <p:spPr bwMode="auto">
            <a:xfrm>
              <a:off x="2968867" y="4635695"/>
              <a:ext cx="157703" cy="156885"/>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grpSp>
      <p:sp>
        <p:nvSpPr>
          <p:cNvPr id="13" name="Text Placeholder 12">
            <a:extLst>
              <a:ext uri="{FF2B5EF4-FFF2-40B4-BE49-F238E27FC236}">
                <a16:creationId xmlns:a16="http://schemas.microsoft.com/office/drawing/2014/main" id="{1031C0BF-01DA-457C-A734-83931EBA9A9E}"/>
              </a:ext>
            </a:extLst>
          </p:cNvPr>
          <p:cNvSpPr>
            <a:spLocks noGrp="1"/>
          </p:cNvSpPr>
          <p:nvPr>
            <p:ph type="body" sz="quarter" idx="10"/>
          </p:nvPr>
        </p:nvSpPr>
        <p:spPr>
          <a:xfrm>
            <a:off x="1928127" y="1317597"/>
            <a:ext cx="4810931" cy="1989050"/>
          </a:xfrm>
        </p:spPr>
        <p:txBody>
          <a:bodyPr/>
          <a:lstStyle/>
          <a:p>
            <a:pPr>
              <a:spcBef>
                <a:spcPts val="300"/>
              </a:spcBef>
            </a:pPr>
            <a:r>
              <a:rPr lang="en-US"/>
              <a:t>USDA Foods Updates</a:t>
            </a:r>
          </a:p>
        </p:txBody>
      </p:sp>
      <p:sp>
        <p:nvSpPr>
          <p:cNvPr id="15" name="Text Placeholder 14">
            <a:extLst>
              <a:ext uri="{FF2B5EF4-FFF2-40B4-BE49-F238E27FC236}">
                <a16:creationId xmlns:a16="http://schemas.microsoft.com/office/drawing/2014/main" id="{A5EA8B51-C606-454D-912B-3581EC6BFCF1}"/>
              </a:ext>
            </a:extLst>
          </p:cNvPr>
          <p:cNvSpPr>
            <a:spLocks noGrp="1"/>
          </p:cNvSpPr>
          <p:nvPr>
            <p:ph type="body" sz="quarter" idx="12"/>
          </p:nvPr>
        </p:nvSpPr>
        <p:spPr>
          <a:xfrm>
            <a:off x="2581662" y="3138703"/>
            <a:ext cx="3241150" cy="618863"/>
          </a:xfrm>
        </p:spPr>
        <p:txBody>
          <a:bodyPr lIns="91440" tIns="45720" rIns="91440" bIns="45720" anchor="t">
            <a:noAutofit/>
          </a:bodyPr>
          <a:lstStyle/>
          <a:p>
            <a:r>
              <a:rPr lang="en-US">
                <a:latin typeface="Arial"/>
                <a:cs typeface="Arial"/>
              </a:rPr>
              <a:t>Jaclyn Cantu, RD</a:t>
            </a:r>
            <a:endParaRPr lang="en-US"/>
          </a:p>
          <a:p>
            <a:r>
              <a:rPr lang="en-US">
                <a:latin typeface="Arial"/>
                <a:cs typeface="Arial"/>
              </a:rPr>
              <a:t>Director for USDA Foods</a:t>
            </a:r>
            <a:endParaRPr lang="en-US"/>
          </a:p>
        </p:txBody>
      </p:sp>
      <p:sp>
        <p:nvSpPr>
          <p:cNvPr id="19" name="Slide Number Placeholder 18">
            <a:extLst>
              <a:ext uri="{FF2B5EF4-FFF2-40B4-BE49-F238E27FC236}">
                <a16:creationId xmlns:a16="http://schemas.microsoft.com/office/drawing/2014/main" id="{A9083D96-2D73-4899-B071-3FB2ADA69CF0}"/>
              </a:ext>
            </a:extLst>
          </p:cNvPr>
          <p:cNvSpPr>
            <a:spLocks noGrp="1"/>
          </p:cNvSpPr>
          <p:nvPr>
            <p:ph type="sldNum" sz="quarter" idx="13"/>
          </p:nvPr>
        </p:nvSpPr>
        <p:spPr/>
        <p:txBody>
          <a:bodyPr/>
          <a:lstStyle/>
          <a:p>
            <a:fld id="{4179449E-6FBB-2343-B3AE-D1EFA46A6E77}" type="slidenum">
              <a:rPr lang="en-US" smtClean="0"/>
              <a:pPr/>
              <a:t>1</a:t>
            </a:fld>
            <a:endParaRPr lang="en-US"/>
          </a:p>
        </p:txBody>
      </p:sp>
      <p:sp>
        <p:nvSpPr>
          <p:cNvPr id="2" name="Date Placeholder 1">
            <a:extLst>
              <a:ext uri="{FF2B5EF4-FFF2-40B4-BE49-F238E27FC236}">
                <a16:creationId xmlns:a16="http://schemas.microsoft.com/office/drawing/2014/main" id="{D1D5805B-BADF-4E5D-8B19-A928508FCAC7}"/>
              </a:ext>
            </a:extLst>
          </p:cNvPr>
          <p:cNvSpPr>
            <a:spLocks noGrp="1"/>
          </p:cNvSpPr>
          <p:nvPr>
            <p:ph type="dt" sz="half" idx="2"/>
          </p:nvPr>
        </p:nvSpPr>
        <p:spPr/>
        <p:txBody>
          <a:bodyPr/>
          <a:lstStyle/>
          <a:p>
            <a:r>
              <a:rPr lang="en-US"/>
              <a:t>Updated </a:t>
            </a:r>
            <a:fld id="{50812465-005A-4916-9FC8-1CBFC0BF778A}" type="datetime1">
              <a:rPr lang="en-US" smtClean="0"/>
              <a:t>7/30/2025</a:t>
            </a:fld>
            <a:endParaRPr lang="en-US"/>
          </a:p>
          <a:p>
            <a:r>
              <a:rPr lang="en-US"/>
              <a:t>www.SquareMeals.org</a:t>
            </a:r>
          </a:p>
        </p:txBody>
      </p:sp>
    </p:spTree>
    <p:extLst>
      <p:ext uri="{BB962C8B-B14F-4D97-AF65-F5344CB8AC3E}">
        <p14:creationId xmlns:p14="http://schemas.microsoft.com/office/powerpoint/2010/main" val="3608111680"/>
      </p:ext>
    </p:extLst>
  </p:cSld>
  <p:clrMapOvr>
    <a:masterClrMapping/>
  </p:clrMapOvr>
  <mc:AlternateContent xmlns:mc="http://schemas.openxmlformats.org/markup-compatibility/2006" xmlns:p14="http://schemas.microsoft.com/office/powerpoint/2010/main">
    <mc:Choice Requires="p14">
      <p:transition p14:dur="10" advClick="0">
        <p14:doors dir="vert"/>
      </p:transition>
    </mc:Choice>
    <mc:Fallback xmlns="">
      <p:transition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97062-105D-9451-2AC5-F5C4523C727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18D899A-EBB6-7E37-02B0-F25F6A233598}"/>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Georgia"/>
                <a:cs typeface="Arial"/>
              </a:rPr>
              <a:t>TDA Next Steps for PY26</a:t>
            </a:r>
            <a:endParaRPr lang="en-US"/>
          </a:p>
          <a:p>
            <a:pPr algn="ctr"/>
            <a:endParaRPr lang="en-US" sz="4400">
              <a:latin typeface="Georgia"/>
              <a:cs typeface="Arial"/>
            </a:endParaRPr>
          </a:p>
        </p:txBody>
      </p:sp>
      <p:sp>
        <p:nvSpPr>
          <p:cNvPr id="9" name="Slide Number Placeholder 8">
            <a:extLst>
              <a:ext uri="{FF2B5EF4-FFF2-40B4-BE49-F238E27FC236}">
                <a16:creationId xmlns:a16="http://schemas.microsoft.com/office/drawing/2014/main" id="{BF9A24F7-F5B9-DB37-36F2-FD297F1E886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FB62C96E-DF62-7623-3F99-CC223F7E6C53}"/>
              </a:ext>
            </a:extLst>
          </p:cNvPr>
          <p:cNvSpPr txBox="1"/>
          <p:nvPr/>
        </p:nvSpPr>
        <p:spPr>
          <a:xfrm>
            <a:off x="558864" y="1622712"/>
            <a:ext cx="10618040" cy="9955033"/>
          </a:xfrm>
          <a:prstGeom prst="rect">
            <a:avLst/>
          </a:prstGeom>
          <a:noFill/>
        </p:spPr>
        <p:txBody>
          <a:bodyPr wrap="square" lIns="91440" tIns="45720" rIns="91440" bIns="45720" rtlCol="0" anchor="t">
            <a:spAutoFit/>
          </a:bodyPr>
          <a:lstStyle/>
          <a:p>
            <a:pPr>
              <a:lnSpc>
                <a:spcPct val="90000"/>
              </a:lnSpc>
              <a:spcBef>
                <a:spcPts val="1680"/>
              </a:spcBef>
              <a:defRPr/>
            </a:pPr>
            <a:r>
              <a:rPr lang="en-US" sz="2800" b="1">
                <a:solidFill>
                  <a:srgbClr val="000000"/>
                </a:solidFill>
                <a:latin typeface="Georgia"/>
                <a:ea typeface="+mn-lt"/>
                <a:cs typeface="+mn-lt"/>
              </a:rPr>
              <a:t>August 1, 2025 – USDA NSLP Kick-Off Webinar</a:t>
            </a:r>
            <a:endParaRPr lang="en-US" sz="2800" b="1">
              <a:latin typeface="Georgia"/>
            </a:endParaRPr>
          </a:p>
          <a:p>
            <a:pPr>
              <a:lnSpc>
                <a:spcPct val="90000"/>
              </a:lnSpc>
              <a:spcBef>
                <a:spcPts val="1680"/>
              </a:spcBef>
              <a:defRPr/>
            </a:pPr>
            <a:r>
              <a:rPr lang="en-US" sz="2800">
                <a:solidFill>
                  <a:srgbClr val="000000"/>
                </a:solidFill>
                <a:latin typeface="Georgia"/>
                <a:ea typeface="+mn-lt"/>
                <a:cs typeface="+mn-lt"/>
              </a:rPr>
              <a:t>The USDA Foods team will discuss action items and </a:t>
            </a:r>
            <a:r>
              <a:rPr lang="en-US" sz="2800">
                <a:latin typeface="Georgia"/>
                <a:ea typeface="+mn-lt"/>
                <a:cs typeface="+mn-lt"/>
              </a:rPr>
              <a:t>anticipated deadlines, including:</a:t>
            </a:r>
          </a:p>
          <a:p>
            <a:pPr marL="457200" indent="-457200">
              <a:lnSpc>
                <a:spcPct val="90000"/>
              </a:lnSpc>
              <a:spcBef>
                <a:spcPts val="1680"/>
              </a:spcBef>
              <a:buFont typeface="Arial"/>
              <a:buChar char="•"/>
              <a:defRPr/>
            </a:pPr>
            <a:r>
              <a:rPr lang="en-US" sz="2800">
                <a:latin typeface="Georgia"/>
                <a:ea typeface="+mn-lt"/>
                <a:cs typeface="+mn-lt"/>
              </a:rPr>
              <a:t>Inventory Usage Expectations</a:t>
            </a:r>
          </a:p>
          <a:p>
            <a:pPr marL="457200" indent="-457200">
              <a:lnSpc>
                <a:spcPct val="90000"/>
              </a:lnSpc>
              <a:spcBef>
                <a:spcPts val="1680"/>
              </a:spcBef>
              <a:buFont typeface="Arial"/>
              <a:buChar char="•"/>
              <a:defRPr/>
            </a:pPr>
            <a:r>
              <a:rPr lang="en-US" sz="2800">
                <a:latin typeface="Georgia"/>
                <a:ea typeface="+mn-lt"/>
                <a:cs typeface="+mn-lt"/>
              </a:rPr>
              <a:t>PY27 DoD Opt-In</a:t>
            </a:r>
          </a:p>
          <a:p>
            <a:pPr marL="457200" indent="-457200">
              <a:lnSpc>
                <a:spcPct val="90000"/>
              </a:lnSpc>
              <a:spcBef>
                <a:spcPts val="1680"/>
              </a:spcBef>
              <a:buFont typeface="Arial"/>
              <a:buChar char="•"/>
              <a:defRPr/>
            </a:pPr>
            <a:r>
              <a:rPr lang="en-US" sz="2800">
                <a:latin typeface="Georgia"/>
                <a:ea typeface="+mn-lt"/>
                <a:cs typeface="+mn-lt"/>
              </a:rPr>
              <a:t>PY27 USDA Foods Annual Feedback Survey</a:t>
            </a:r>
          </a:p>
          <a:p>
            <a:pPr marL="457200" indent="-457200">
              <a:lnSpc>
                <a:spcPct val="90000"/>
              </a:lnSpc>
              <a:spcBef>
                <a:spcPts val="1680"/>
              </a:spcBef>
              <a:buFont typeface="Arial"/>
              <a:buChar char="•"/>
              <a:defRPr/>
            </a:pPr>
            <a:r>
              <a:rPr lang="en-US" sz="2800">
                <a:latin typeface="Georgia"/>
                <a:ea typeface="+mn-lt"/>
                <a:cs typeface="+mn-lt"/>
              </a:rPr>
              <a:t>Entitlement Distributions</a:t>
            </a:r>
          </a:p>
          <a:p>
            <a:pPr marL="457200" indent="-457200">
              <a:lnSpc>
                <a:spcPct val="90000"/>
              </a:lnSpc>
              <a:spcBef>
                <a:spcPts val="1680"/>
              </a:spcBef>
              <a:buFont typeface="Arial"/>
              <a:buChar char="•"/>
              <a:defRPr/>
            </a:pPr>
            <a:r>
              <a:rPr lang="en-US" sz="2800">
                <a:latin typeface="Georgia"/>
                <a:ea typeface="+mn-lt"/>
                <a:cs typeface="+mn-lt"/>
              </a:rPr>
              <a:t>Usage Analysis</a:t>
            </a:r>
          </a:p>
          <a:p>
            <a:pPr marL="457200" indent="-457200">
              <a:lnSpc>
                <a:spcPct val="90000"/>
              </a:lnSpc>
              <a:spcBef>
                <a:spcPts val="1680"/>
              </a:spcBef>
              <a:buFont typeface="Arial"/>
              <a:buChar char="•"/>
              <a:defRPr/>
            </a:pPr>
            <a:r>
              <a:rPr lang="en-US" sz="2800">
                <a:latin typeface="Georgia"/>
                <a:ea typeface="+mn-lt"/>
                <a:cs typeface="+mn-lt"/>
              </a:rPr>
              <a:t>Transfer Windows</a:t>
            </a:r>
          </a:p>
          <a:p>
            <a:pPr>
              <a:lnSpc>
                <a:spcPct val="90000"/>
              </a:lnSpc>
              <a:spcBef>
                <a:spcPts val="1680"/>
              </a:spcBef>
              <a:defRPr/>
            </a:pPr>
            <a:endParaRPr lang="en-US" sz="2800">
              <a:latin typeface="Georgia"/>
              <a:ea typeface="+mn-lt"/>
              <a:cs typeface="+mn-lt"/>
            </a:endParaRPr>
          </a:p>
          <a:p>
            <a:pPr>
              <a:lnSpc>
                <a:spcPct val="90000"/>
              </a:lnSpc>
              <a:spcBef>
                <a:spcPts val="1680"/>
              </a:spcBef>
              <a:defRPr/>
            </a:pPr>
            <a:endParaRPr lang="en-US" sz="2800">
              <a:latin typeface="Georgia"/>
              <a:ea typeface="+mn-lt"/>
              <a:cs typeface="+mn-lt"/>
            </a:endParaRPr>
          </a:p>
          <a:p>
            <a:pPr>
              <a:lnSpc>
                <a:spcPct val="90000"/>
              </a:lnSpc>
              <a:spcBef>
                <a:spcPts val="1680"/>
              </a:spcBef>
              <a:defRPr/>
            </a:pPr>
            <a:endParaRPr lang="en-US" sz="2800">
              <a:latin typeface="Georgia"/>
              <a:ea typeface="+mn-lt"/>
              <a:cs typeface="+mn-lt"/>
            </a:endParaRPr>
          </a:p>
          <a:p>
            <a:pPr>
              <a:lnSpc>
                <a:spcPct val="90000"/>
              </a:lnSpc>
              <a:spcBef>
                <a:spcPts val="1680"/>
              </a:spcBef>
              <a:defRPr/>
            </a:pPr>
            <a:endParaRPr lang="en-US" sz="2800">
              <a:latin typeface="Georgia"/>
              <a:ea typeface="+mn-lt"/>
              <a:cs typeface="+mn-lt"/>
            </a:endParaRPr>
          </a:p>
          <a:p>
            <a:pPr>
              <a:lnSpc>
                <a:spcPct val="90000"/>
              </a:lnSpc>
              <a:spcBef>
                <a:spcPts val="1680"/>
              </a:spcBef>
              <a:defRPr/>
            </a:pPr>
            <a:endParaRPr lang="en-US" sz="2800">
              <a:solidFill>
                <a:srgbClr val="000000"/>
              </a:solidFill>
              <a:latin typeface="Georgia"/>
              <a:ea typeface="+mn-lt"/>
              <a:cs typeface="+mn-lt"/>
            </a:endParaRPr>
          </a:p>
          <a:p>
            <a:pPr>
              <a:lnSpc>
                <a:spcPct val="90000"/>
              </a:lnSpc>
              <a:spcBef>
                <a:spcPts val="1680"/>
              </a:spcBef>
              <a:defRPr/>
            </a:pPr>
            <a:endParaRPr lang="en-US" sz="2800">
              <a:latin typeface="Georgia"/>
            </a:endParaRPr>
          </a:p>
          <a:p>
            <a:pPr>
              <a:lnSpc>
                <a:spcPct val="90000"/>
              </a:lnSpc>
              <a:spcBef>
                <a:spcPts val="1680"/>
              </a:spcBef>
              <a:defRPr/>
            </a:pPr>
            <a:endParaRPr lang="en-US" sz="2800">
              <a:latin typeface="Georgia"/>
            </a:endParaRPr>
          </a:p>
          <a:p>
            <a:pPr>
              <a:lnSpc>
                <a:spcPct val="90000"/>
              </a:lnSpc>
              <a:spcBef>
                <a:spcPts val="1680"/>
              </a:spcBef>
              <a:defRPr/>
            </a:pPr>
            <a:endParaRPr lang="en-US" sz="2800">
              <a:latin typeface="Georgia"/>
            </a:endParaRPr>
          </a:p>
        </p:txBody>
      </p:sp>
    </p:spTree>
    <p:extLst>
      <p:ext uri="{BB962C8B-B14F-4D97-AF65-F5344CB8AC3E}">
        <p14:creationId xmlns:p14="http://schemas.microsoft.com/office/powerpoint/2010/main" val="61928619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A2842-4D83-EF9E-7ABD-195157083D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23450E6-8006-AAF3-7B58-EEC05BBE5779}"/>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Georgia"/>
                <a:cs typeface="Arial"/>
              </a:rPr>
              <a:t>TDA Next Steps for PY26</a:t>
            </a:r>
            <a:endParaRPr lang="en-US"/>
          </a:p>
          <a:p>
            <a:pPr algn="ctr"/>
            <a:endParaRPr lang="en-US" sz="4400">
              <a:latin typeface="Georgia"/>
              <a:cs typeface="Arial"/>
            </a:endParaRPr>
          </a:p>
        </p:txBody>
      </p:sp>
      <p:sp>
        <p:nvSpPr>
          <p:cNvPr id="9" name="Slide Number Placeholder 8">
            <a:extLst>
              <a:ext uri="{FF2B5EF4-FFF2-40B4-BE49-F238E27FC236}">
                <a16:creationId xmlns:a16="http://schemas.microsoft.com/office/drawing/2014/main" id="{ADBA0FF3-C22C-9CAA-BA1E-4FB61702393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67704FDE-7A54-9D59-A599-0C06B9813D9F}"/>
              </a:ext>
            </a:extLst>
          </p:cNvPr>
          <p:cNvSpPr txBox="1"/>
          <p:nvPr/>
        </p:nvSpPr>
        <p:spPr>
          <a:xfrm>
            <a:off x="558864" y="1622712"/>
            <a:ext cx="10618040" cy="8477192"/>
          </a:xfrm>
          <a:prstGeom prst="rect">
            <a:avLst/>
          </a:prstGeom>
          <a:noFill/>
        </p:spPr>
        <p:txBody>
          <a:bodyPr wrap="square" lIns="91440" tIns="45720" rIns="91440" bIns="45720" rtlCol="0" anchor="t">
            <a:spAutoFit/>
          </a:bodyPr>
          <a:lstStyle/>
          <a:p>
            <a:pPr>
              <a:lnSpc>
                <a:spcPct val="90000"/>
              </a:lnSpc>
              <a:spcBef>
                <a:spcPts val="1680"/>
              </a:spcBef>
              <a:defRPr/>
            </a:pPr>
            <a:r>
              <a:rPr lang="en-US" sz="2800" b="1" dirty="0">
                <a:solidFill>
                  <a:srgbClr val="000000"/>
                </a:solidFill>
                <a:latin typeface="Georgia"/>
                <a:ea typeface="+mn-lt"/>
                <a:cs typeface="+mn-lt"/>
              </a:rPr>
              <a:t>September 2025 – USDA Foods Webinars</a:t>
            </a:r>
            <a:endParaRPr lang="en-US" sz="2800" b="1" dirty="0">
              <a:latin typeface="Georgia"/>
            </a:endParaRPr>
          </a:p>
          <a:p>
            <a:pPr marL="457200" indent="-457200">
              <a:lnSpc>
                <a:spcPct val="90000"/>
              </a:lnSpc>
              <a:spcBef>
                <a:spcPts val="1680"/>
              </a:spcBef>
              <a:buFont typeface="Arial"/>
              <a:buChar char="•"/>
              <a:defRPr/>
            </a:pPr>
            <a:r>
              <a:rPr lang="en-US" sz="2800" dirty="0">
                <a:solidFill>
                  <a:srgbClr val="000000"/>
                </a:solidFill>
                <a:latin typeface="Georgia"/>
                <a:ea typeface="+mn-lt"/>
                <a:cs typeface="+mn-lt"/>
              </a:rPr>
              <a:t>The USDA Foods ordering team will meet with schools served by each contracted warehouse to discuss in more detail the differences between requested</a:t>
            </a:r>
            <a:r>
              <a:rPr lang="en-US" sz="2800" dirty="0">
                <a:latin typeface="Georgia"/>
                <a:ea typeface="+mn-lt"/>
                <a:cs typeface="+mn-lt"/>
              </a:rPr>
              <a:t> and ordered </a:t>
            </a:r>
            <a:r>
              <a:rPr lang="en-US" sz="2800" dirty="0">
                <a:solidFill>
                  <a:srgbClr val="000000"/>
                </a:solidFill>
                <a:latin typeface="Georgia"/>
                <a:ea typeface="+mn-lt"/>
                <a:cs typeface="+mn-lt"/>
              </a:rPr>
              <a:t>items </a:t>
            </a:r>
            <a:r>
              <a:rPr lang="en-US" sz="2800" dirty="0">
                <a:latin typeface="Georgia"/>
                <a:ea typeface="+mn-lt"/>
                <a:cs typeface="+mn-lt"/>
              </a:rPr>
              <a:t>for that warehouse.</a:t>
            </a:r>
          </a:p>
          <a:p>
            <a:pPr marL="457200" indent="-457200">
              <a:lnSpc>
                <a:spcPct val="90000"/>
              </a:lnSpc>
              <a:spcBef>
                <a:spcPts val="1680"/>
              </a:spcBef>
              <a:buFont typeface="Arial"/>
              <a:buChar char="•"/>
              <a:defRPr/>
            </a:pPr>
            <a:endParaRPr lang="en-US" sz="2800">
              <a:latin typeface="Georgia"/>
              <a:ea typeface="+mn-lt"/>
              <a:cs typeface="+mn-lt"/>
            </a:endParaRPr>
          </a:p>
          <a:p>
            <a:pPr marL="457200" indent="-457200">
              <a:lnSpc>
                <a:spcPct val="90000"/>
              </a:lnSpc>
              <a:spcBef>
                <a:spcPts val="1680"/>
              </a:spcBef>
              <a:buFont typeface="Arial"/>
              <a:buChar char="•"/>
              <a:defRPr/>
            </a:pPr>
            <a:r>
              <a:rPr lang="en-US" sz="2800" dirty="0">
                <a:latin typeface="Georgia"/>
                <a:ea typeface="+mn-lt"/>
                <a:cs typeface="+mn-lt"/>
              </a:rPr>
              <a:t>The purpose will be to help schools understand what materials are popular in their warehouse and how demand drives materials brought in.</a:t>
            </a:r>
          </a:p>
          <a:p>
            <a:pPr>
              <a:lnSpc>
                <a:spcPct val="90000"/>
              </a:lnSpc>
              <a:spcBef>
                <a:spcPts val="1680"/>
              </a:spcBef>
              <a:defRPr/>
            </a:pPr>
            <a:endParaRPr lang="en-US" sz="2800" b="1">
              <a:latin typeface="Georgia"/>
              <a:ea typeface="+mn-lt"/>
              <a:cs typeface="+mn-lt"/>
            </a:endParaRPr>
          </a:p>
          <a:p>
            <a:pPr>
              <a:lnSpc>
                <a:spcPct val="90000"/>
              </a:lnSpc>
              <a:spcBef>
                <a:spcPts val="1680"/>
              </a:spcBef>
              <a:defRPr/>
            </a:pPr>
            <a:endParaRPr lang="en-US" sz="2800" b="1">
              <a:latin typeface="Georgia"/>
              <a:ea typeface="+mn-lt"/>
              <a:cs typeface="+mn-lt"/>
            </a:endParaRPr>
          </a:p>
          <a:p>
            <a:pPr>
              <a:lnSpc>
                <a:spcPct val="90000"/>
              </a:lnSpc>
              <a:spcBef>
                <a:spcPts val="1680"/>
              </a:spcBef>
              <a:defRPr/>
            </a:pPr>
            <a:endParaRPr lang="en-US" sz="2800" b="1">
              <a:latin typeface="Georgia"/>
              <a:ea typeface="+mn-lt"/>
              <a:cs typeface="+mn-lt"/>
            </a:endParaRPr>
          </a:p>
          <a:p>
            <a:pPr>
              <a:lnSpc>
                <a:spcPct val="90000"/>
              </a:lnSpc>
              <a:spcBef>
                <a:spcPts val="1680"/>
              </a:spcBef>
              <a:defRPr/>
            </a:pPr>
            <a:endParaRPr lang="en-US" sz="2800" b="1">
              <a:solidFill>
                <a:srgbClr val="000000"/>
              </a:solidFill>
              <a:latin typeface="Georgia"/>
              <a:ea typeface="+mn-lt"/>
              <a:cs typeface="+mn-lt"/>
            </a:endParaRPr>
          </a:p>
          <a:p>
            <a:pPr>
              <a:lnSpc>
                <a:spcPct val="90000"/>
              </a:lnSpc>
              <a:spcBef>
                <a:spcPts val="1680"/>
              </a:spcBef>
              <a:defRPr/>
            </a:pPr>
            <a:endParaRPr lang="en-US" sz="2800" b="1">
              <a:latin typeface="Georgia"/>
            </a:endParaRPr>
          </a:p>
          <a:p>
            <a:pPr>
              <a:lnSpc>
                <a:spcPct val="90000"/>
              </a:lnSpc>
              <a:spcBef>
                <a:spcPts val="1680"/>
              </a:spcBef>
              <a:defRPr/>
            </a:pPr>
            <a:endParaRPr lang="en-US" sz="2800" b="1">
              <a:latin typeface="Georgia"/>
            </a:endParaRPr>
          </a:p>
          <a:p>
            <a:pPr>
              <a:lnSpc>
                <a:spcPct val="90000"/>
              </a:lnSpc>
              <a:spcBef>
                <a:spcPts val="1680"/>
              </a:spcBef>
              <a:defRPr/>
            </a:pPr>
            <a:endParaRPr lang="en-US" sz="2800" b="1">
              <a:latin typeface="Georgia"/>
            </a:endParaRPr>
          </a:p>
        </p:txBody>
      </p:sp>
    </p:spTree>
    <p:extLst>
      <p:ext uri="{BB962C8B-B14F-4D97-AF65-F5344CB8AC3E}">
        <p14:creationId xmlns:p14="http://schemas.microsoft.com/office/powerpoint/2010/main" val="386316879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a:spAutoFit/>
          </a:bodyPr>
          <a:lstStyle/>
          <a:p>
            <a:pPr algn="ctr"/>
            <a:r>
              <a:rPr lang="en-US" sz="11500" b="1">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Ordering Updates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4</a:t>
            </a:fld>
            <a:endParaRPr lang="en-US"/>
          </a:p>
        </p:txBody>
      </p:sp>
    </p:spTree>
    <p:extLst>
      <p:ext uri="{BB962C8B-B14F-4D97-AF65-F5344CB8AC3E}">
        <p14:creationId xmlns:p14="http://schemas.microsoft.com/office/powerpoint/2010/main" val="1436197369"/>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4B8C7-79E5-624C-6B95-4E02222163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C6E6462-4F68-CB1B-DE66-7B875484EFB6}"/>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Georgia"/>
                <a:cs typeface="Arial"/>
              </a:rPr>
              <a:t>PY26 DoD Fresh Funds</a:t>
            </a:r>
            <a:endParaRPr lang="en-US" err="1"/>
          </a:p>
          <a:p>
            <a:pPr algn="ctr"/>
            <a:endParaRPr lang="en-US" sz="4400">
              <a:latin typeface="Arial"/>
              <a:cs typeface="Arial"/>
            </a:endParaRPr>
          </a:p>
        </p:txBody>
      </p:sp>
      <p:sp>
        <p:nvSpPr>
          <p:cNvPr id="9" name="Slide Number Placeholder 8">
            <a:extLst>
              <a:ext uri="{FF2B5EF4-FFF2-40B4-BE49-F238E27FC236}">
                <a16:creationId xmlns:a16="http://schemas.microsoft.com/office/drawing/2014/main" id="{2F43B034-8D55-EEEF-4DD3-A27384037A6B}"/>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ACB1FF1D-64F7-AA86-A048-35609C06E324}"/>
              </a:ext>
            </a:extLst>
          </p:cNvPr>
          <p:cNvSpPr txBox="1"/>
          <p:nvPr/>
        </p:nvSpPr>
        <p:spPr>
          <a:xfrm>
            <a:off x="558864" y="1622712"/>
            <a:ext cx="10618040" cy="8089394"/>
          </a:xfrm>
          <a:prstGeom prst="rect">
            <a:avLst/>
          </a:prstGeom>
          <a:noFill/>
        </p:spPr>
        <p:txBody>
          <a:bodyPr wrap="square" lIns="91440" tIns="45720" rIns="91440" bIns="45720" rtlCol="0" anchor="t">
            <a:spAutoFit/>
          </a:bodyPr>
          <a:lstStyle/>
          <a:p>
            <a:pPr marL="457200" indent="-457200">
              <a:lnSpc>
                <a:spcPct val="90000"/>
              </a:lnSpc>
              <a:spcBef>
                <a:spcPts val="1680"/>
              </a:spcBef>
              <a:buFont typeface="Arial"/>
              <a:buChar char="•"/>
              <a:defRPr/>
            </a:pPr>
            <a:r>
              <a:rPr lang="en-US" sz="2800">
                <a:solidFill>
                  <a:srgbClr val="343A41"/>
                </a:solidFill>
                <a:latin typeface="Georgia"/>
                <a:ea typeface="+mn-lt"/>
                <a:cs typeface="+mn-lt"/>
              </a:rPr>
              <a:t>Schools that opted into DoD have their funds loaded and available.</a:t>
            </a:r>
            <a:endParaRPr lang="en-US" sz="2800">
              <a:solidFill>
                <a:srgbClr val="343A41"/>
              </a:solidFill>
              <a:latin typeface="Georgia"/>
            </a:endParaRPr>
          </a:p>
          <a:p>
            <a:pPr marL="457200" indent="-457200">
              <a:lnSpc>
                <a:spcPct val="90000"/>
              </a:lnSpc>
              <a:spcBef>
                <a:spcPts val="1680"/>
              </a:spcBef>
              <a:buFont typeface="Arial"/>
              <a:buChar char="•"/>
              <a:defRPr/>
            </a:pPr>
            <a:r>
              <a:rPr lang="en-US" sz="2800">
                <a:solidFill>
                  <a:srgbClr val="343A41"/>
                </a:solidFill>
                <a:latin typeface="Georgia"/>
                <a:ea typeface="+mn-lt"/>
                <a:cs typeface="+mn-lt"/>
              </a:rPr>
              <a:t>Run an Entitlement Bonus Summary report to validate balance loaded in FFAVORs.</a:t>
            </a:r>
            <a:endParaRPr lang="en-US" sz="2800">
              <a:solidFill>
                <a:srgbClr val="343A41"/>
              </a:solidFill>
              <a:latin typeface="Georgia"/>
            </a:endParaRPr>
          </a:p>
          <a:p>
            <a:pPr marL="457200" indent="-457200">
              <a:lnSpc>
                <a:spcPct val="90000"/>
              </a:lnSpc>
              <a:spcBef>
                <a:spcPts val="1680"/>
              </a:spcBef>
              <a:buFont typeface="Arial"/>
              <a:buChar char="•"/>
              <a:defRPr/>
            </a:pPr>
            <a:r>
              <a:rPr lang="en-US" sz="2800">
                <a:solidFill>
                  <a:srgbClr val="343A41"/>
                </a:solidFill>
                <a:latin typeface="Georgia"/>
                <a:ea typeface="+mn-lt"/>
                <a:cs typeface="+mn-lt"/>
              </a:rPr>
              <a:t>TDA monitors the monthly utilization of DoD funds and SFAs should target to utilize at least 10% of their funds per month.</a:t>
            </a:r>
            <a:endParaRPr lang="en-US" sz="2800">
              <a:solidFill>
                <a:srgbClr val="343A41"/>
              </a:solidFill>
              <a:latin typeface="Georgia"/>
            </a:endParaRPr>
          </a:p>
          <a:p>
            <a:pPr marL="457200" indent="-457200">
              <a:lnSpc>
                <a:spcPct val="90000"/>
              </a:lnSpc>
              <a:spcBef>
                <a:spcPts val="1680"/>
              </a:spcBef>
              <a:buFont typeface="Arial"/>
              <a:buChar char="•"/>
              <a:defRPr/>
            </a:pPr>
            <a:r>
              <a:rPr lang="en-US" sz="2800">
                <a:solidFill>
                  <a:srgbClr val="343A41"/>
                </a:solidFill>
                <a:latin typeface="Georgia"/>
                <a:ea typeface="+mn-lt"/>
                <a:cs typeface="+mn-lt"/>
              </a:rPr>
              <a:t>DoD funds spent will be included in the usage analysis and SFAs may be asked for an action plan if utilization is low.</a:t>
            </a:r>
            <a:endParaRPr lang="en-US" sz="2800">
              <a:solidFill>
                <a:srgbClr val="343A41"/>
              </a:solidFill>
              <a:latin typeface="Georgia"/>
            </a:endParaRPr>
          </a:p>
          <a:p>
            <a:pPr marL="457200" indent="-457200">
              <a:lnSpc>
                <a:spcPct val="90000"/>
              </a:lnSpc>
              <a:spcBef>
                <a:spcPts val="1680"/>
              </a:spcBef>
              <a:buFont typeface="Arial"/>
              <a:buChar char="•"/>
              <a:defRPr/>
            </a:pPr>
            <a:endParaRPr lang="en-US" sz="2800">
              <a:solidFill>
                <a:srgbClr val="343A41"/>
              </a:solidFill>
              <a:latin typeface="Georgia"/>
              <a:ea typeface="+mn-lt"/>
              <a:cs typeface="+mn-lt"/>
            </a:endParaRPr>
          </a:p>
          <a:p>
            <a:pPr marL="457200" indent="-457200">
              <a:lnSpc>
                <a:spcPct val="90000"/>
              </a:lnSpc>
              <a:spcBef>
                <a:spcPts val="1680"/>
              </a:spcBef>
              <a:buFont typeface="Arial"/>
              <a:buChar char="•"/>
              <a:defRPr/>
            </a:pPr>
            <a:endParaRPr lang="en-US" sz="2800">
              <a:solidFill>
                <a:srgbClr val="343A41"/>
              </a:solidFill>
              <a:latin typeface="Georgia"/>
            </a:endParaRPr>
          </a:p>
          <a:p>
            <a:pPr marL="914400" lvl="1" indent="-457200">
              <a:lnSpc>
                <a:spcPct val="90000"/>
              </a:lnSpc>
              <a:spcBef>
                <a:spcPts val="1680"/>
              </a:spcBef>
              <a:buFont typeface="Arial"/>
              <a:buChar char="•"/>
              <a:defRPr/>
            </a:pPr>
            <a:endParaRPr lang="en-US" sz="2800">
              <a:solidFill>
                <a:srgbClr val="343A41"/>
              </a:solidFill>
              <a:latin typeface="Georgia"/>
            </a:endParaRPr>
          </a:p>
          <a:p>
            <a:pPr marL="457200" indent="-457200">
              <a:lnSpc>
                <a:spcPct val="90000"/>
              </a:lnSpc>
              <a:spcBef>
                <a:spcPts val="1680"/>
              </a:spcBef>
              <a:buFont typeface="Arial"/>
              <a:buChar char="•"/>
              <a:defRPr/>
            </a:pPr>
            <a:endParaRPr lang="en-US" sz="2800">
              <a:solidFill>
                <a:srgbClr val="343A41"/>
              </a:solidFill>
              <a:latin typeface="Georgia"/>
            </a:endParaRPr>
          </a:p>
          <a:p>
            <a:pPr marL="457200" indent="-457200">
              <a:lnSpc>
                <a:spcPct val="90000"/>
              </a:lnSpc>
              <a:spcBef>
                <a:spcPts val="1680"/>
              </a:spcBef>
              <a:buFont typeface="Arial"/>
              <a:buChar char="•"/>
              <a:defRPr/>
            </a:pPr>
            <a:endParaRPr lang="en-US" sz="2800">
              <a:solidFill>
                <a:srgbClr val="343A41"/>
              </a:solidFill>
              <a:latin typeface="Georgia"/>
            </a:endParaRPr>
          </a:p>
          <a:p>
            <a:pPr>
              <a:lnSpc>
                <a:spcPct val="90000"/>
              </a:lnSpc>
              <a:spcBef>
                <a:spcPts val="1680"/>
              </a:spcBef>
              <a:defRPr/>
            </a:pPr>
            <a:endParaRPr lang="en-US" sz="2800">
              <a:solidFill>
                <a:srgbClr val="000000"/>
              </a:solidFill>
              <a:latin typeface="Georgia"/>
            </a:endParaRPr>
          </a:p>
          <a:p>
            <a:pPr>
              <a:lnSpc>
                <a:spcPct val="90000"/>
              </a:lnSpc>
              <a:spcBef>
                <a:spcPts val="1680"/>
              </a:spcBef>
              <a:defRPr/>
            </a:pPr>
            <a:endParaRPr lang="en-US" sz="2800">
              <a:solidFill>
                <a:srgbClr val="343A41"/>
              </a:solidFill>
              <a:latin typeface="Georgia"/>
            </a:endParaRPr>
          </a:p>
        </p:txBody>
      </p:sp>
    </p:spTree>
    <p:extLst>
      <p:ext uri="{BB962C8B-B14F-4D97-AF65-F5344CB8AC3E}">
        <p14:creationId xmlns:p14="http://schemas.microsoft.com/office/powerpoint/2010/main" val="57524434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F47E0-0787-1DC6-7634-C1EB989FD48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88C3F22-6E96-0428-89BC-F74077DB59E2}"/>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Georgia"/>
                <a:cs typeface="Arial"/>
              </a:rPr>
              <a:t>TDA Next Steps for PY26</a:t>
            </a:r>
          </a:p>
          <a:p>
            <a:pPr algn="ctr"/>
            <a:endParaRPr lang="en-US" sz="4400">
              <a:latin typeface="Georgia"/>
              <a:cs typeface="Arial"/>
            </a:endParaRPr>
          </a:p>
        </p:txBody>
      </p:sp>
      <p:sp>
        <p:nvSpPr>
          <p:cNvPr id="9" name="Slide Number Placeholder 8">
            <a:extLst>
              <a:ext uri="{FF2B5EF4-FFF2-40B4-BE49-F238E27FC236}">
                <a16:creationId xmlns:a16="http://schemas.microsoft.com/office/drawing/2014/main" id="{8BC52EDF-2A00-637C-C67B-0F8927DCF3A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6BECC70C-EB53-2304-240E-EB4A88D36F07}"/>
              </a:ext>
            </a:extLst>
          </p:cNvPr>
          <p:cNvSpPr txBox="1"/>
          <p:nvPr/>
        </p:nvSpPr>
        <p:spPr>
          <a:xfrm>
            <a:off x="558864" y="1622712"/>
            <a:ext cx="10618040" cy="6963958"/>
          </a:xfrm>
          <a:prstGeom prst="rect">
            <a:avLst/>
          </a:prstGeom>
          <a:noFill/>
        </p:spPr>
        <p:txBody>
          <a:bodyPr wrap="square" lIns="91440" tIns="45720" rIns="91440" bIns="45720" rtlCol="0" anchor="t">
            <a:spAutoFit/>
          </a:bodyPr>
          <a:lstStyle/>
          <a:p>
            <a:pPr>
              <a:lnSpc>
                <a:spcPct val="90000"/>
              </a:lnSpc>
              <a:spcBef>
                <a:spcPts val="1680"/>
              </a:spcBef>
              <a:defRPr/>
            </a:pPr>
            <a:r>
              <a:rPr lang="en-US" sz="2800" dirty="0">
                <a:solidFill>
                  <a:srgbClr val="000000"/>
                </a:solidFill>
                <a:latin typeface="Georgia"/>
                <a:ea typeface="+mn-lt"/>
                <a:cs typeface="+mn-lt"/>
              </a:rPr>
              <a:t>Review of Final Balances in Processor Accounts </a:t>
            </a:r>
          </a:p>
          <a:p>
            <a:pPr marL="457200" indent="-457200">
              <a:lnSpc>
                <a:spcPct val="90000"/>
              </a:lnSpc>
              <a:spcBef>
                <a:spcPts val="1680"/>
              </a:spcBef>
              <a:buFont typeface="Arial"/>
              <a:buChar char="•"/>
              <a:defRPr/>
            </a:pPr>
            <a:r>
              <a:rPr lang="en-US" sz="2800" dirty="0">
                <a:solidFill>
                  <a:srgbClr val="000000"/>
                </a:solidFill>
                <a:latin typeface="Georgia"/>
                <a:ea typeface="+mn-lt"/>
                <a:cs typeface="+mn-lt"/>
              </a:rPr>
              <a:t>Analyze remaining balances in processor accounts. </a:t>
            </a:r>
            <a:endParaRPr lang="en-US" sz="2800" dirty="0">
              <a:latin typeface="Georgia"/>
            </a:endParaRPr>
          </a:p>
          <a:p>
            <a:pPr marL="457200" indent="-457200">
              <a:lnSpc>
                <a:spcPct val="90000"/>
              </a:lnSpc>
              <a:spcBef>
                <a:spcPts val="1680"/>
              </a:spcBef>
              <a:buFont typeface="Arial"/>
              <a:buChar char="•"/>
              <a:defRPr/>
            </a:pPr>
            <a:r>
              <a:rPr lang="en-US" sz="2800" dirty="0">
                <a:solidFill>
                  <a:srgbClr val="000000"/>
                </a:solidFill>
                <a:latin typeface="Georgia"/>
                <a:ea typeface="+mn-lt"/>
                <a:cs typeface="+mn-lt"/>
              </a:rPr>
              <a:t>Compare the difference between requests and actual orders. </a:t>
            </a:r>
          </a:p>
          <a:p>
            <a:pPr marL="457200" indent="-457200">
              <a:lnSpc>
                <a:spcPct val="90000"/>
              </a:lnSpc>
              <a:spcBef>
                <a:spcPts val="1680"/>
              </a:spcBef>
              <a:buFont typeface="Arial"/>
              <a:buChar char="•"/>
              <a:defRPr/>
            </a:pPr>
            <a:r>
              <a:rPr lang="en-US" sz="2800" dirty="0">
                <a:latin typeface="Georgia"/>
                <a:ea typeface="+mn-lt"/>
                <a:cs typeface="+mn-lt"/>
              </a:rPr>
              <a:t>Cancel additional truckloads if the state account balance was higher than anticipated in Round 1. </a:t>
            </a:r>
          </a:p>
          <a:p>
            <a:pPr marL="457200" indent="-457200">
              <a:lnSpc>
                <a:spcPct val="90000"/>
              </a:lnSpc>
              <a:spcBef>
                <a:spcPts val="1680"/>
              </a:spcBef>
              <a:buFont typeface="Arial"/>
              <a:buChar char="•"/>
              <a:defRPr/>
            </a:pPr>
            <a:r>
              <a:rPr lang="en-US" sz="2800" dirty="0">
                <a:latin typeface="Georgia"/>
                <a:ea typeface="+mn-lt"/>
                <a:cs typeface="+mn-lt"/>
              </a:rPr>
              <a:t>Communicate final allocations to processors to load by the end of July </a:t>
            </a:r>
          </a:p>
          <a:p>
            <a:pPr>
              <a:lnSpc>
                <a:spcPct val="90000"/>
              </a:lnSpc>
              <a:spcBef>
                <a:spcPts val="1680"/>
              </a:spcBef>
              <a:defRPr/>
            </a:pPr>
            <a:endParaRPr lang="en-US" sz="2800">
              <a:latin typeface="Georgia"/>
              <a:ea typeface="+mn-lt"/>
              <a:cs typeface="+mn-lt"/>
            </a:endParaRPr>
          </a:p>
          <a:p>
            <a:pPr>
              <a:lnSpc>
                <a:spcPct val="90000"/>
              </a:lnSpc>
              <a:spcBef>
                <a:spcPts val="1680"/>
              </a:spcBef>
              <a:defRPr/>
            </a:pPr>
            <a:endParaRPr lang="en-US" sz="2800">
              <a:latin typeface="Georgia"/>
              <a:ea typeface="+mn-lt"/>
              <a:cs typeface="+mn-lt"/>
            </a:endParaRPr>
          </a:p>
          <a:p>
            <a:pPr>
              <a:lnSpc>
                <a:spcPct val="90000"/>
              </a:lnSpc>
              <a:spcBef>
                <a:spcPts val="1680"/>
              </a:spcBef>
              <a:defRPr/>
            </a:pPr>
            <a:endParaRPr lang="en-US" sz="2800">
              <a:solidFill>
                <a:srgbClr val="000000"/>
              </a:solidFill>
              <a:latin typeface="Georgia"/>
              <a:ea typeface="+mn-lt"/>
              <a:cs typeface="+mn-lt"/>
            </a:endParaRPr>
          </a:p>
          <a:p>
            <a:pPr marL="457200" indent="-457200">
              <a:buFont typeface="Arial"/>
              <a:buChar char="•"/>
              <a:defRPr/>
            </a:pPr>
            <a:endParaRPr lang="en-US" sz="2800">
              <a:latin typeface="Georgia"/>
            </a:endParaRPr>
          </a:p>
          <a:p>
            <a:pPr>
              <a:defRPr/>
            </a:pPr>
            <a:endParaRPr lang="en-US" sz="2800">
              <a:latin typeface="Georgia"/>
            </a:endParaRPr>
          </a:p>
          <a:p>
            <a:pPr>
              <a:lnSpc>
                <a:spcPct val="90000"/>
              </a:lnSpc>
              <a:spcBef>
                <a:spcPts val="1680"/>
              </a:spcBef>
              <a:defRPr/>
            </a:pPr>
            <a:endParaRPr lang="en-US" sz="2800">
              <a:latin typeface="Georgia"/>
            </a:endParaRPr>
          </a:p>
        </p:txBody>
      </p:sp>
    </p:spTree>
    <p:extLst>
      <p:ext uri="{BB962C8B-B14F-4D97-AF65-F5344CB8AC3E}">
        <p14:creationId xmlns:p14="http://schemas.microsoft.com/office/powerpoint/2010/main" val="173293756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a:spAutoFit/>
          </a:bodyPr>
          <a:lstStyle/>
          <a:p>
            <a:pPr algn="ctr"/>
            <a:r>
              <a:rPr lang="en-US" sz="11500" b="1">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Inventory Updates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7</a:t>
            </a:fld>
            <a:endParaRPr lang="en-US"/>
          </a:p>
        </p:txBody>
      </p:sp>
    </p:spTree>
    <p:extLst>
      <p:ext uri="{BB962C8B-B14F-4D97-AF65-F5344CB8AC3E}">
        <p14:creationId xmlns:p14="http://schemas.microsoft.com/office/powerpoint/2010/main" val="96044391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SY 25 Inventory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379652" y="1358943"/>
            <a:ext cx="10797252" cy="9818072"/>
          </a:xfrm>
          <a:prstGeom prst="rect">
            <a:avLst/>
          </a:prstGeom>
          <a:noFill/>
        </p:spPr>
        <p:txBody>
          <a:bodyPr wrap="square" lIns="91440" tIns="45720" rIns="91440" bIns="45720" rtlCol="0" anchor="t">
            <a:spAutoFit/>
          </a:bodyPr>
          <a:lstStyle/>
          <a:p>
            <a:pPr indent="-228600">
              <a:defRPr/>
            </a:pPr>
            <a:endParaRPr lang="en-US" sz="2000" b="1">
              <a:solidFill>
                <a:srgbClr val="000000"/>
              </a:solidFill>
              <a:latin typeface="Georgia"/>
            </a:endParaRPr>
          </a:p>
          <a:p>
            <a:pPr marL="285750" indent="-285750">
              <a:buFont typeface="Arial"/>
              <a:buChar char="•"/>
              <a:defRPr/>
            </a:pPr>
            <a:r>
              <a:rPr lang="en-US" dirty="0">
                <a:latin typeface="Georgia"/>
              </a:rPr>
              <a:t>SY25 invoices should be paid.</a:t>
            </a:r>
            <a:endParaRPr lang="en-US" dirty="0"/>
          </a:p>
          <a:p>
            <a:pPr marL="285750" indent="-285750">
              <a:buFont typeface="Arial,Sans-Serif"/>
              <a:buChar char="•"/>
              <a:defRPr/>
            </a:pPr>
            <a:endParaRPr lang="en-US" dirty="0">
              <a:latin typeface="Georgia"/>
            </a:endParaRPr>
          </a:p>
          <a:p>
            <a:pPr marL="285750" indent="-285750">
              <a:buFont typeface="Arial,Sans-Serif"/>
              <a:buChar char="•"/>
              <a:defRPr/>
            </a:pPr>
            <a:r>
              <a:rPr lang="en-US" dirty="0">
                <a:latin typeface="Georgia"/>
              </a:rPr>
              <a:t>Pay all invoices promptly during SY26 to remain compliant.</a:t>
            </a:r>
            <a:endParaRPr lang="en-US" dirty="0"/>
          </a:p>
          <a:p>
            <a:pPr>
              <a:defRPr/>
            </a:pPr>
            <a:endParaRPr lang="en-US">
              <a:latin typeface="Georgia"/>
            </a:endParaRPr>
          </a:p>
          <a:p>
            <a:pPr marL="285750" indent="-285750">
              <a:buFont typeface="Arial"/>
              <a:buChar char="•"/>
              <a:defRPr/>
            </a:pPr>
            <a:r>
              <a:rPr lang="en-US" dirty="0">
                <a:latin typeface="Georgia"/>
              </a:rPr>
              <a:t>As soon as shipments arrive for SY26, schools can place delivery orders, if possible.</a:t>
            </a:r>
            <a:endParaRPr lang="en-US" dirty="0"/>
          </a:p>
          <a:p>
            <a:pPr>
              <a:defRPr/>
            </a:pPr>
            <a:endParaRPr lang="en-US">
              <a:latin typeface="Georgia"/>
            </a:endParaRPr>
          </a:p>
          <a:p>
            <a:pPr marL="285750" indent="-285750">
              <a:buFont typeface="Arial"/>
              <a:buChar char="•"/>
              <a:defRPr/>
            </a:pPr>
            <a:r>
              <a:rPr lang="en-US" dirty="0">
                <a:latin typeface="Georgia"/>
              </a:rPr>
              <a:t>If any new delivery locations are available for SY26, please ensure that the Delivery Location Template form located on </a:t>
            </a:r>
            <a:r>
              <a:rPr lang="en-US" dirty="0" err="1">
                <a:latin typeface="Georgia"/>
              </a:rPr>
              <a:t>SquareMeals</a:t>
            </a:r>
            <a:r>
              <a:rPr lang="en-US" dirty="0">
                <a:latin typeface="Georgia"/>
              </a:rPr>
              <a:t> is completed.</a:t>
            </a:r>
            <a:endParaRPr lang="en-US" dirty="0"/>
          </a:p>
          <a:p>
            <a:pPr>
              <a:defRPr/>
            </a:pPr>
            <a:endParaRPr lang="en-US">
              <a:latin typeface="Georgia"/>
            </a:endParaRPr>
          </a:p>
          <a:p>
            <a:pPr marL="285750" indent="-285750">
              <a:buFont typeface="Arial"/>
              <a:buChar char="•"/>
              <a:defRPr/>
            </a:pPr>
            <a:r>
              <a:rPr lang="en-US" dirty="0">
                <a:latin typeface="Georgia"/>
              </a:rPr>
              <a:t>Forced Shipments will continue through SY26 following the 46</a:t>
            </a:r>
            <a:r>
              <a:rPr lang="en-US" baseline="30000" dirty="0">
                <a:latin typeface="Georgia"/>
              </a:rPr>
              <a:t>th</a:t>
            </a:r>
            <a:r>
              <a:rPr lang="en-US" dirty="0">
                <a:latin typeface="Georgia"/>
              </a:rPr>
              <a:t> day of the allocation date.</a:t>
            </a:r>
            <a:endParaRPr lang="en-US" dirty="0"/>
          </a:p>
          <a:p>
            <a:pPr>
              <a:defRPr/>
            </a:pPr>
            <a:endParaRPr lang="en-US"/>
          </a:p>
          <a:p>
            <a:pPr marL="285750" indent="-285750">
              <a:buFont typeface="Arial"/>
              <a:buChar char="•"/>
              <a:defRPr/>
            </a:pPr>
            <a:r>
              <a:rPr lang="en-US" dirty="0">
                <a:latin typeface="Georgia"/>
              </a:rPr>
              <a:t>Ensure all new school employees who require access to the state-contracted warehouse inventory systems contact the state-contracted warehouse assigned to their FDP Region for their usernames and passwords.</a:t>
            </a:r>
            <a:endParaRPr lang="en-US" dirty="0"/>
          </a:p>
          <a:p>
            <a:pPr marL="285750" indent="-285750">
              <a:buFont typeface="Arial"/>
              <a:buChar char="•"/>
              <a:defRPr/>
            </a:pPr>
            <a:endParaRPr lang="en-US">
              <a:latin typeface="Georgia"/>
            </a:endParaRPr>
          </a:p>
          <a:p>
            <a:pPr>
              <a:defRPr/>
            </a:pPr>
            <a:endParaRPr lang="en-US"/>
          </a:p>
          <a:p>
            <a:pPr>
              <a:defRPr/>
            </a:pPr>
            <a:endParaRPr lang="en-US"/>
          </a:p>
          <a:p>
            <a:pPr indent="-228600">
              <a:defRPr/>
            </a:pPr>
            <a:br>
              <a:rPr lang="en-US" sz="2000" dirty="0">
                <a:latin typeface="Aptos"/>
              </a:rPr>
            </a:br>
            <a:r>
              <a:rPr lang="en-US" sz="1200" dirty="0">
                <a:solidFill>
                  <a:srgbClr val="000000"/>
                </a:solidFill>
                <a:latin typeface="Georgia"/>
              </a:rPr>
              <a:t> </a:t>
            </a:r>
            <a:br>
              <a:rPr lang="en-US" sz="1200" dirty="0">
                <a:latin typeface="Georgia"/>
              </a:rPr>
            </a:br>
            <a:endParaRPr lang="en-US" sz="1200">
              <a:solidFill>
                <a:srgbClr val="000000"/>
              </a:solidFill>
              <a:latin typeface="Georgia"/>
            </a:endParaRPr>
          </a:p>
          <a:p>
            <a:pP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a:defRPr/>
            </a:pPr>
            <a:endParaRPr lang="en-US" sz="2000">
              <a:solidFill>
                <a:srgbClr val="000000"/>
              </a:solidFill>
              <a:latin typeface="Georgia"/>
            </a:endParaRPr>
          </a:p>
          <a:p>
            <a:pP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a:defRPr/>
            </a:pPr>
            <a:endParaRPr lang="en-US" sz="2000">
              <a:solidFill>
                <a:srgbClr val="000000"/>
              </a:solidFill>
              <a:latin typeface="Georgia"/>
            </a:endParaRPr>
          </a:p>
          <a:p>
            <a:pPr>
              <a:defRPr/>
            </a:pPr>
            <a:endParaRPr lang="en-US">
              <a:solidFill>
                <a:srgbClr val="000000"/>
              </a:solidFill>
              <a:latin typeface="Georgia"/>
            </a:endParaRPr>
          </a:p>
          <a:p>
            <a:pPr>
              <a:defRPr/>
            </a:pPr>
            <a:endParaRPr lang="en-US" sz="2800">
              <a:solidFill>
                <a:srgbClr val="000000"/>
              </a:solidFill>
              <a:latin typeface="Century Gothic"/>
            </a:endParaRPr>
          </a:p>
          <a:p>
            <a:pPr lvl="1">
              <a:defRPr/>
            </a:pPr>
            <a:endParaRPr lang="en-US">
              <a:solidFill>
                <a:srgbClr val="000000"/>
              </a:solidFill>
              <a:latin typeface="Century Gothic"/>
            </a:endParaRPr>
          </a:p>
          <a:p>
            <a:pPr marL="342900" indent="-342900">
              <a:buFont typeface="Arial" panose="05050102010706020507" pitchFamily="18" charset="2"/>
              <a:buChar char="•"/>
              <a:defRPr/>
            </a:pPr>
            <a:endParaRPr lang="en-US">
              <a:solidFill>
                <a:srgbClr val="000000"/>
              </a:solidFill>
              <a:latin typeface="Century Gothic"/>
            </a:endParaRPr>
          </a:p>
        </p:txBody>
      </p:sp>
    </p:spTree>
    <p:extLst>
      <p:ext uri="{BB962C8B-B14F-4D97-AF65-F5344CB8AC3E}">
        <p14:creationId xmlns:p14="http://schemas.microsoft.com/office/powerpoint/2010/main" val="18144530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BBB56-FA9C-25BA-8B7B-CBDE5532880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FCE54DD-B8E8-4653-AF9E-D6AB86F82C71}"/>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Inventory Updates</a:t>
            </a:r>
          </a:p>
        </p:txBody>
      </p:sp>
      <p:sp>
        <p:nvSpPr>
          <p:cNvPr id="9" name="Slide Number Placeholder 8">
            <a:extLst>
              <a:ext uri="{FF2B5EF4-FFF2-40B4-BE49-F238E27FC236}">
                <a16:creationId xmlns:a16="http://schemas.microsoft.com/office/drawing/2014/main" id="{623D4837-0DCF-70CD-278A-01BD60D679D9}"/>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8A978163-BC50-E67C-9327-181569F09C69}"/>
              </a:ext>
            </a:extLst>
          </p:cNvPr>
          <p:cNvSpPr txBox="1"/>
          <p:nvPr/>
        </p:nvSpPr>
        <p:spPr>
          <a:xfrm>
            <a:off x="383018" y="1358943"/>
            <a:ext cx="10793886" cy="5232202"/>
          </a:xfrm>
          <a:prstGeom prst="rect">
            <a:avLst/>
          </a:prstGeom>
          <a:noFill/>
        </p:spPr>
        <p:txBody>
          <a:bodyPr wrap="square" lIns="91440" tIns="45720" rIns="91440" bIns="45720" rtlCol="0" anchor="t">
            <a:spAutoFit/>
          </a:bodyPr>
          <a:lstStyle/>
          <a:p>
            <a:pPr indent="-228600">
              <a:defRPr/>
            </a:pPr>
            <a:endParaRPr lang="en-US" sz="2000" b="1">
              <a:solidFill>
                <a:srgbClr val="000000"/>
              </a:solidFill>
              <a:latin typeface="Georgia"/>
            </a:endParaRPr>
          </a:p>
          <a:p>
            <a:pPr marL="285750" indent="-285750">
              <a:buFont typeface="Arial"/>
              <a:buChar char="•"/>
              <a:defRPr/>
            </a:pPr>
            <a:r>
              <a:rPr lang="en-US" sz="1600" dirty="0">
                <a:solidFill>
                  <a:srgbClr val="000000"/>
                </a:solidFill>
                <a:latin typeface="Georgia"/>
              </a:rPr>
              <a:t>Sign-in to WBSCM to keep accounts activated and generate a monthly Requisition Status Report for upcoming shipments.</a:t>
            </a:r>
          </a:p>
          <a:p>
            <a:pPr marL="342900" indent="-342900">
              <a:buFont typeface="Arial"/>
              <a:buChar char="•"/>
              <a:defRPr/>
            </a:pPr>
            <a:endParaRPr lang="en-US" sz="2000" dirty="0">
              <a:solidFill>
                <a:srgbClr val="000000"/>
              </a:solidFill>
              <a:latin typeface="Georgia"/>
            </a:endParaRPr>
          </a:p>
          <a:p>
            <a:pPr marL="285750" indent="-285750">
              <a:buFont typeface="Arial"/>
              <a:buChar char="•"/>
              <a:defRPr/>
            </a:pPr>
            <a:r>
              <a:rPr lang="en-US" sz="1600" dirty="0">
                <a:solidFill>
                  <a:srgbClr val="000000"/>
                </a:solidFill>
                <a:latin typeface="Georgia"/>
                <a:ea typeface="+mn-lt"/>
                <a:cs typeface="+mn-lt"/>
              </a:rPr>
              <a:t>Keep WBSCM profiles updated with any changes of staff as they happen. The TDA USDA Foods school district contact list for essential notifications is generated from the WBSCM profiles.</a:t>
            </a:r>
            <a:endParaRPr lang="en-US" sz="1600" dirty="0">
              <a:latin typeface="Georgia"/>
            </a:endParaRPr>
          </a:p>
          <a:p>
            <a:pPr marL="285750" indent="-285750">
              <a:buFont typeface="Arial"/>
              <a:buChar char="•"/>
              <a:defRPr/>
            </a:pPr>
            <a:endParaRPr lang="en-US" sz="1600">
              <a:solidFill>
                <a:srgbClr val="000000"/>
              </a:solidFill>
              <a:latin typeface="Georgia"/>
              <a:ea typeface="+mn-lt"/>
              <a:cs typeface="+mn-lt"/>
            </a:endParaRPr>
          </a:p>
          <a:p>
            <a:pPr marL="285750" indent="-285750">
              <a:buFont typeface="Arial"/>
              <a:buChar char="•"/>
              <a:defRPr/>
            </a:pPr>
            <a:r>
              <a:rPr lang="en-US" sz="1600" dirty="0">
                <a:solidFill>
                  <a:srgbClr val="000000"/>
                </a:solidFill>
                <a:latin typeface="Georgia"/>
                <a:ea typeface="+mn-lt"/>
                <a:cs typeface="+mn-lt"/>
              </a:rPr>
              <a:t>Reach out to your Education Service Center representative for any questions concerning your USDA Foods.</a:t>
            </a:r>
            <a:endParaRPr lang="en-US" sz="1600" dirty="0">
              <a:latin typeface="Georgia"/>
            </a:endParaRPr>
          </a:p>
          <a:p>
            <a:pPr>
              <a:buFont typeface="Arial"/>
              <a:buChar char="•"/>
              <a:defRPr/>
            </a:pPr>
            <a:endParaRPr lang="en-US" sz="1600">
              <a:solidFill>
                <a:srgbClr val="000000"/>
              </a:solidFill>
              <a:latin typeface="Georgia"/>
              <a:ea typeface="+mn-lt"/>
              <a:cs typeface="+mn-lt"/>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a:defRPr/>
            </a:pPr>
            <a:endParaRPr lang="en-US" sz="2000">
              <a:solidFill>
                <a:srgbClr val="000000"/>
              </a:solidFill>
              <a:latin typeface="Georgia"/>
            </a:endParaRPr>
          </a:p>
          <a:p>
            <a:pPr>
              <a:defRPr/>
            </a:pPr>
            <a:endParaRPr lang="en-US">
              <a:solidFill>
                <a:srgbClr val="000000"/>
              </a:solidFill>
              <a:latin typeface="Georgia"/>
            </a:endParaRPr>
          </a:p>
          <a:p>
            <a:pPr>
              <a:defRPr/>
            </a:pPr>
            <a:endParaRPr lang="en-US" sz="2800">
              <a:solidFill>
                <a:srgbClr val="000000"/>
              </a:solidFill>
              <a:latin typeface="Century Gothic"/>
            </a:endParaRPr>
          </a:p>
          <a:p>
            <a:pPr lvl="1">
              <a:defRPr/>
            </a:pPr>
            <a:endParaRPr lang="en-US">
              <a:solidFill>
                <a:srgbClr val="000000"/>
              </a:solidFill>
              <a:latin typeface="Century Gothic"/>
            </a:endParaRPr>
          </a:p>
          <a:p>
            <a:pPr marL="342900" indent="-342900">
              <a:buFont typeface="Arial" panose="05050102010706020507" pitchFamily="18" charset="2"/>
              <a:buChar char="•"/>
              <a:defRPr/>
            </a:pPr>
            <a:endParaRPr lang="en-US">
              <a:solidFill>
                <a:srgbClr val="000000"/>
              </a:solidFill>
              <a:latin typeface="Century Gothic"/>
            </a:endParaRPr>
          </a:p>
        </p:txBody>
      </p:sp>
    </p:spTree>
    <p:extLst>
      <p:ext uri="{BB962C8B-B14F-4D97-AF65-F5344CB8AC3E}">
        <p14:creationId xmlns:p14="http://schemas.microsoft.com/office/powerpoint/2010/main" val="1669838927"/>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CFAD0-5B3C-1069-110A-CCC8743E1DD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DCE9AF-CF0B-0493-21CD-02234BADE48E}"/>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Inventory Updates</a:t>
            </a:r>
          </a:p>
        </p:txBody>
      </p:sp>
      <p:sp>
        <p:nvSpPr>
          <p:cNvPr id="9" name="Slide Number Placeholder 8">
            <a:extLst>
              <a:ext uri="{FF2B5EF4-FFF2-40B4-BE49-F238E27FC236}">
                <a16:creationId xmlns:a16="http://schemas.microsoft.com/office/drawing/2014/main" id="{ECC80ABB-C02C-DDF1-1838-B27C58DDB03D}"/>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D150D7D7-DE25-A2E3-B24C-DBDB834F05EB}"/>
              </a:ext>
            </a:extLst>
          </p:cNvPr>
          <p:cNvSpPr txBox="1"/>
          <p:nvPr/>
        </p:nvSpPr>
        <p:spPr>
          <a:xfrm>
            <a:off x="383018" y="1358943"/>
            <a:ext cx="10793886" cy="6771084"/>
          </a:xfrm>
          <a:prstGeom prst="rect">
            <a:avLst/>
          </a:prstGeom>
          <a:noFill/>
        </p:spPr>
        <p:txBody>
          <a:bodyPr wrap="square" lIns="91440" tIns="45720" rIns="91440" bIns="45720" rtlCol="0" anchor="t">
            <a:spAutoFit/>
          </a:bodyPr>
          <a:lstStyle/>
          <a:p>
            <a:pPr indent="-228600">
              <a:defRPr/>
            </a:pPr>
            <a:endParaRPr lang="en-US" sz="2000" b="1">
              <a:solidFill>
                <a:srgbClr val="000000"/>
              </a:solidFill>
              <a:latin typeface="Georgia"/>
            </a:endParaRPr>
          </a:p>
          <a:p>
            <a:pPr>
              <a:defRPr/>
            </a:pPr>
            <a:r>
              <a:rPr lang="en-US" sz="2000" b="1" dirty="0">
                <a:ea typeface="+mn-lt"/>
                <a:cs typeface="+mn-lt"/>
              </a:rPr>
              <a:t>Processing </a:t>
            </a:r>
            <a:endParaRPr lang="en-US" dirty="0">
              <a:solidFill>
                <a:srgbClr val="000000"/>
              </a:solidFill>
              <a:latin typeface="Century Gothic"/>
            </a:endParaRPr>
          </a:p>
          <a:p>
            <a:pPr>
              <a:defRPr/>
            </a:pPr>
            <a:endParaRPr lang="en-US" sz="2000">
              <a:solidFill>
                <a:srgbClr val="000000"/>
              </a:solidFill>
              <a:latin typeface="Georgia"/>
            </a:endParaRPr>
          </a:p>
          <a:p>
            <a:pPr>
              <a:buFont typeface="Arial"/>
              <a:buChar char="•"/>
              <a:defRPr/>
            </a:pPr>
            <a:r>
              <a:rPr lang="en-US" sz="1600" dirty="0">
                <a:solidFill>
                  <a:srgbClr val="000000"/>
                </a:solidFill>
                <a:latin typeface="Georgia"/>
                <a:ea typeface="+mn-lt"/>
                <a:cs typeface="+mn-lt"/>
              </a:rPr>
              <a:t>School districts are responsible for validating tracking system allocations. If allocations are not posted, validate the processor does not frontload since the inventory will only display after trucks are received during the program year.</a:t>
            </a:r>
            <a:endParaRPr lang="en-US" sz="1600" dirty="0">
              <a:solidFill>
                <a:srgbClr val="000000"/>
              </a:solidFill>
              <a:latin typeface="Georgia"/>
            </a:endParaRPr>
          </a:p>
          <a:p>
            <a:pPr>
              <a:buFont typeface="Arial"/>
              <a:buChar char="•"/>
              <a:defRPr/>
            </a:pPr>
            <a:endParaRPr lang="en-US" sz="1600">
              <a:solidFill>
                <a:srgbClr val="000000"/>
              </a:solidFill>
              <a:latin typeface="Georgia"/>
              <a:ea typeface="+mn-lt"/>
              <a:cs typeface="+mn-lt"/>
            </a:endParaRPr>
          </a:p>
          <a:p>
            <a:pPr>
              <a:buFont typeface="Arial"/>
              <a:buChar char="•"/>
              <a:defRPr/>
            </a:pPr>
            <a:r>
              <a:rPr lang="en-US" sz="1600" dirty="0">
                <a:solidFill>
                  <a:srgbClr val="000000"/>
                </a:solidFill>
                <a:latin typeface="Georgia"/>
                <a:ea typeface="+mn-lt"/>
                <a:cs typeface="+mn-lt"/>
              </a:rPr>
              <a:t>According to USDA, usage should drawdown 10% every month of each material code starting in August.</a:t>
            </a:r>
            <a:endParaRPr lang="en-US" sz="1600" dirty="0">
              <a:latin typeface="Georgia"/>
            </a:endParaRPr>
          </a:p>
          <a:p>
            <a:pPr>
              <a:buFont typeface="Arial"/>
              <a:buChar char="•"/>
              <a:defRPr/>
            </a:pPr>
            <a:endParaRPr lang="en-US" sz="1600">
              <a:solidFill>
                <a:srgbClr val="000000"/>
              </a:solidFill>
              <a:latin typeface="Georgia"/>
              <a:ea typeface="+mn-lt"/>
              <a:cs typeface="+mn-lt"/>
            </a:endParaRPr>
          </a:p>
          <a:p>
            <a:pPr>
              <a:buFont typeface="Arial"/>
              <a:buChar char="•"/>
              <a:defRPr/>
            </a:pPr>
            <a:r>
              <a:rPr lang="en-US" sz="1600" dirty="0">
                <a:solidFill>
                  <a:srgbClr val="000000"/>
                </a:solidFill>
                <a:latin typeface="Georgia"/>
                <a:ea typeface="+mn-lt"/>
                <a:cs typeface="+mn-lt"/>
              </a:rPr>
              <a:t>Both white and dark poultry components are expected to be used in every order.</a:t>
            </a:r>
            <a:endParaRPr lang="en-US" sz="1600" dirty="0">
              <a:latin typeface="Georgia"/>
            </a:endParaRPr>
          </a:p>
          <a:p>
            <a:pPr marL="742950" lvl="1" indent="-285750">
              <a:buFont typeface="Courier New"/>
              <a:buChar char="o"/>
              <a:defRPr/>
            </a:pPr>
            <a:r>
              <a:rPr lang="en-US" sz="1600" dirty="0">
                <a:solidFill>
                  <a:srgbClr val="000000"/>
                </a:solidFill>
                <a:latin typeface="Georgia"/>
                <a:ea typeface="+mn-lt"/>
                <a:cs typeface="+mn-lt"/>
              </a:rPr>
              <a:t>The Processor Inventory Dashboard contains poultry proportional rates, PY24-25 entitlement usage according to the tracking systems, and school district balances and overall performance. The dashboard can be located on the USDA Foods Resource page.</a:t>
            </a:r>
          </a:p>
          <a:p>
            <a:pPr>
              <a:buFont typeface="Arial"/>
              <a:buChar char="•"/>
              <a:defRPr/>
            </a:pPr>
            <a:endParaRPr lang="en-US" sz="1600" dirty="0">
              <a:solidFill>
                <a:srgbClr val="000000"/>
              </a:solidFill>
              <a:latin typeface="Georgia"/>
              <a:ea typeface="+mn-lt"/>
              <a:cs typeface="+mn-lt"/>
            </a:endParaRPr>
          </a:p>
          <a:p>
            <a:pPr>
              <a:buFont typeface="Arial"/>
              <a:buChar char="•"/>
              <a:defRPr/>
            </a:pPr>
            <a:endParaRPr lang="en-US" sz="1600">
              <a:solidFill>
                <a:srgbClr val="000000"/>
              </a:solidFill>
              <a:latin typeface="Georgia"/>
              <a:ea typeface="+mn-lt"/>
              <a:cs typeface="+mn-lt"/>
            </a:endParaRPr>
          </a:p>
          <a:p>
            <a:pPr>
              <a:buFont typeface="Arial"/>
              <a:buChar char="•"/>
              <a:defRPr/>
            </a:pPr>
            <a:endParaRPr lang="en-US" sz="1600">
              <a:latin typeface="Georgia"/>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marL="57150" indent="-285750">
              <a:buFont typeface="Arial"/>
              <a:buChar char="•"/>
              <a:defRPr/>
            </a:pPr>
            <a:endParaRPr lang="en-US" sz="2000">
              <a:solidFill>
                <a:srgbClr val="000000"/>
              </a:solidFill>
              <a:latin typeface="Georgia"/>
            </a:endParaRPr>
          </a:p>
          <a:p>
            <a:pPr>
              <a:defRPr/>
            </a:pPr>
            <a:endParaRPr lang="en-US" sz="2000">
              <a:solidFill>
                <a:srgbClr val="000000"/>
              </a:solidFill>
              <a:latin typeface="Georgia"/>
            </a:endParaRPr>
          </a:p>
          <a:p>
            <a:pPr>
              <a:defRPr/>
            </a:pPr>
            <a:endParaRPr lang="en-US">
              <a:solidFill>
                <a:srgbClr val="000000"/>
              </a:solidFill>
              <a:latin typeface="Georgia"/>
            </a:endParaRPr>
          </a:p>
          <a:p>
            <a:pPr>
              <a:defRPr/>
            </a:pPr>
            <a:endParaRPr lang="en-US" sz="2800">
              <a:solidFill>
                <a:srgbClr val="000000"/>
              </a:solidFill>
              <a:latin typeface="Century Gothic"/>
            </a:endParaRPr>
          </a:p>
          <a:p>
            <a:pPr lvl="1">
              <a:defRPr/>
            </a:pPr>
            <a:endParaRPr lang="en-US">
              <a:solidFill>
                <a:srgbClr val="000000"/>
              </a:solidFill>
              <a:latin typeface="Century Gothic"/>
            </a:endParaRPr>
          </a:p>
          <a:p>
            <a:pPr marL="342900" indent="-342900">
              <a:buFont typeface="Arial" panose="05050102010706020507" pitchFamily="18" charset="2"/>
              <a:buChar char="•"/>
              <a:defRPr/>
            </a:pPr>
            <a:endParaRPr lang="en-US">
              <a:solidFill>
                <a:srgbClr val="000000"/>
              </a:solidFill>
              <a:latin typeface="Century Gothic"/>
            </a:endParaRPr>
          </a:p>
        </p:txBody>
      </p:sp>
    </p:spTree>
    <p:extLst>
      <p:ext uri="{BB962C8B-B14F-4D97-AF65-F5344CB8AC3E}">
        <p14:creationId xmlns:p14="http://schemas.microsoft.com/office/powerpoint/2010/main" val="132595068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5ECCF-2092-A89C-7079-4AD24BC15816}"/>
            </a:ext>
          </a:extLst>
        </p:cNvPr>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76449AEF-AA8F-5624-6776-00C9F6200585}"/>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8382D1FB-43A9-E4D4-2E86-ED5E72D31CAA}"/>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974ACC9C-36B5-680C-DE1F-E4F0A0DA6D2E}"/>
              </a:ext>
            </a:extLst>
          </p:cNvPr>
          <p:cNvSpPr/>
          <p:nvPr/>
        </p:nvSpPr>
        <p:spPr>
          <a:xfrm>
            <a:off x="-12481" y="1340253"/>
            <a:ext cx="12192000" cy="1862048"/>
          </a:xfrm>
          <a:prstGeom prst="rect">
            <a:avLst/>
          </a:prstGeom>
          <a:effectLst/>
        </p:spPr>
        <p:txBody>
          <a:bodyPr wrap="square" lIns="91440" tIns="45720" rIns="91440" bIns="45720" anchor="t">
            <a:spAutoFit/>
          </a:bodyPr>
          <a:lstStyle/>
          <a:p>
            <a:pPr algn="ctr"/>
            <a:r>
              <a:rPr lang="en-US" sz="11500" b="1">
                <a:solidFill>
                  <a:schemeClr val="accent5">
                    <a:lumMod val="75000"/>
                  </a:schemeClr>
                </a:solidFill>
                <a:effectLst>
                  <a:outerShdw blurRad="1270000" algn="ctr" rotWithShape="0">
                    <a:prstClr val="black">
                      <a:alpha val="40000"/>
                    </a:prstClr>
                  </a:outerShdw>
                </a:effectLst>
                <a:latin typeface="Rockwell"/>
                <a:ea typeface="Roboto Condensed"/>
                <a:cs typeface="Segoe UI"/>
              </a:rPr>
              <a:t>Thank you!</a:t>
            </a:r>
            <a:endParaRPr lang="en-US">
              <a:solidFill>
                <a:schemeClr val="accent5">
                  <a:lumMod val="75000"/>
                </a:schemeClr>
              </a:solidFill>
            </a:endParaRPr>
          </a:p>
        </p:txBody>
      </p:sp>
      <p:sp>
        <p:nvSpPr>
          <p:cNvPr id="3" name="Slide Number Placeholder 2">
            <a:extLst>
              <a:ext uri="{FF2B5EF4-FFF2-40B4-BE49-F238E27FC236}">
                <a16:creationId xmlns:a16="http://schemas.microsoft.com/office/drawing/2014/main" id="{E8E1687E-AAED-7F06-2CF7-5EF03F5AC064}"/>
              </a:ext>
            </a:extLst>
          </p:cNvPr>
          <p:cNvSpPr>
            <a:spLocks noGrp="1"/>
          </p:cNvSpPr>
          <p:nvPr>
            <p:ph type="sldNum" sz="quarter" idx="10"/>
          </p:nvPr>
        </p:nvSpPr>
        <p:spPr/>
        <p:txBody>
          <a:bodyPr/>
          <a:lstStyle/>
          <a:p>
            <a:fld id="{4179449E-6FBB-2343-B3AE-D1EFA46A6E77}" type="slidenum">
              <a:rPr lang="en-US" smtClean="0"/>
              <a:pPr/>
              <a:t>11</a:t>
            </a:fld>
            <a:endParaRPr lang="en-US"/>
          </a:p>
        </p:txBody>
      </p:sp>
    </p:spTree>
    <p:extLst>
      <p:ext uri="{BB962C8B-B14F-4D97-AF65-F5344CB8AC3E}">
        <p14:creationId xmlns:p14="http://schemas.microsoft.com/office/powerpoint/2010/main" val="2252101555"/>
      </p:ext>
    </p:extLst>
  </p:cSld>
  <p:clrMapOvr>
    <a:masterClrMapping/>
  </p:clrMapOvr>
  <p:transition spd="slow">
    <p:fade/>
  </p:transition>
</p:sld>
</file>

<file path=ppt/theme/theme1.xml><?xml version="1.0" encoding="utf-8"?>
<a:theme xmlns:a="http://schemas.openxmlformats.org/drawingml/2006/main" name="Office Theme">
  <a:themeElements>
    <a:clrScheme name="Custom 13">
      <a:dk1>
        <a:srgbClr val="000000"/>
      </a:dk1>
      <a:lt1>
        <a:srgbClr val="FFFFFF"/>
      </a:lt1>
      <a:dk2>
        <a:srgbClr val="FF9300"/>
      </a:dk2>
      <a:lt2>
        <a:srgbClr val="EBEBEB"/>
      </a:lt2>
      <a:accent1>
        <a:srgbClr val="EE1B2E"/>
      </a:accent1>
      <a:accent2>
        <a:srgbClr val="F2594D"/>
      </a:accent2>
      <a:accent3>
        <a:srgbClr val="F6987F"/>
      </a:accent3>
      <a:accent4>
        <a:srgbClr val="E9943A"/>
      </a:accent4>
      <a:accent5>
        <a:srgbClr val="61BD48"/>
      </a:accent5>
      <a:accent6>
        <a:srgbClr val="FF7C00"/>
      </a:accent6>
      <a:hlink>
        <a:srgbClr val="000000"/>
      </a:hlink>
      <a:folHlink>
        <a:srgbClr val="A5A5A5"/>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148292DCCD3243BD88A1B02B25D2EE" ma:contentTypeVersion="14" ma:contentTypeDescription="Create a new document." ma:contentTypeScope="" ma:versionID="a9e63ac17000d51cb17757224f311b4d">
  <xsd:schema xmlns:xsd="http://www.w3.org/2001/XMLSchema" xmlns:xs="http://www.w3.org/2001/XMLSchema" xmlns:p="http://schemas.microsoft.com/office/2006/metadata/properties" xmlns:ns3="42885fea-74c9-4729-88c6-2ce77fed68ec" xmlns:ns4="3eb9ff95-4672-440e-884a-8dd818b3a0cd" targetNamespace="http://schemas.microsoft.com/office/2006/metadata/properties" ma:root="true" ma:fieldsID="55f9dbc4796675d109d176b553595544" ns3:_="" ns4:_="">
    <xsd:import namespace="42885fea-74c9-4729-88c6-2ce77fed68ec"/>
    <xsd:import namespace="3eb9ff95-4672-440e-884a-8dd818b3a0c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885fea-74c9-4729-88c6-2ce77fed68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b9ff95-4672-440e-884a-8dd818b3a0c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7A22E0-19D6-467E-827D-546687BB15F4}">
  <ds:schemaRefs>
    <ds:schemaRef ds:uri="3eb9ff95-4672-440e-884a-8dd818b3a0cd"/>
    <ds:schemaRef ds:uri="42885fea-74c9-4729-88c6-2ce77fed68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3A2AEB7-73C1-4C9E-A530-D1B7363E6C7B}">
  <ds:schemaRefs>
    <ds:schemaRef ds:uri="http://schemas.microsoft.com/sharepoint/v3/contenttype/forms"/>
  </ds:schemaRefs>
</ds:datastoreItem>
</file>

<file path=customXml/itemProps3.xml><?xml version="1.0" encoding="utf-8"?>
<ds:datastoreItem xmlns:ds="http://schemas.openxmlformats.org/officeDocument/2006/customXml" ds:itemID="{676622C9-BE66-4155-835C-799F802351FA}">
  <ds:schemaRefs>
    <ds:schemaRef ds:uri="3eb9ff95-4672-440e-884a-8dd818b3a0cd"/>
    <ds:schemaRef ds:uri="42885fea-74c9-4729-88c6-2ce77fed68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640</Words>
  <Application>Microsoft Office PowerPoint</Application>
  <PresentationFormat>Widescreen</PresentationFormat>
  <Paragraphs>138</Paragraphs>
  <Slides>11</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Aptos</vt:lpstr>
      <vt:lpstr>Arial</vt:lpstr>
      <vt:lpstr>Arial Black</vt:lpstr>
      <vt:lpstr>Arial,Sans-Serif</vt:lpstr>
      <vt:lpstr>Calibri</vt:lpstr>
      <vt:lpstr>Century Gothic</vt:lpstr>
      <vt:lpstr>Courier New</vt:lpstr>
      <vt:lpstr>Georgia</vt:lpstr>
      <vt:lpstr>Rockwell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Fajar Indra</dc:creator>
  <cp:lastModifiedBy>Jaclyn Cantu</cp:lastModifiedBy>
  <cp:revision>27</cp:revision>
  <dcterms:created xsi:type="dcterms:W3CDTF">2016-11-18T06:06:25Z</dcterms:created>
  <dcterms:modified xsi:type="dcterms:W3CDTF">2025-07-30T17:51:01Z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0x0101003E148292DCCD3243BD88A1B02B25D2EE</vt:lpwstr>
  </property>
</Properties>
</file>